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2">
  <p:sldMasterIdLst>
    <p:sldMasterId id="2147483648" r:id="rId4"/>
    <p:sldMasterId id="2147483656" r:id="rId5"/>
  </p:sldMasterIdLst>
  <p:notesMasterIdLst>
    <p:notesMasterId r:id="rId35"/>
  </p:notesMasterIdLst>
  <p:sldIdLst>
    <p:sldId id="257" r:id="rId6"/>
    <p:sldId id="266" r:id="rId7"/>
    <p:sldId id="488" r:id="rId8"/>
    <p:sldId id="489" r:id="rId9"/>
    <p:sldId id="492" r:id="rId10"/>
    <p:sldId id="496" r:id="rId11"/>
    <p:sldId id="549" r:id="rId12"/>
    <p:sldId id="530" r:id="rId13"/>
    <p:sldId id="497" r:id="rId14"/>
    <p:sldId id="550" r:id="rId15"/>
    <p:sldId id="498" r:id="rId16"/>
    <p:sldId id="499" r:id="rId17"/>
    <p:sldId id="529" r:id="rId18"/>
    <p:sldId id="551" r:id="rId19"/>
    <p:sldId id="552" r:id="rId20"/>
    <p:sldId id="553" r:id="rId21"/>
    <p:sldId id="501" r:id="rId22"/>
    <p:sldId id="538" r:id="rId23"/>
    <p:sldId id="537" r:id="rId24"/>
    <p:sldId id="532" r:id="rId25"/>
    <p:sldId id="554" r:id="rId26"/>
    <p:sldId id="516" r:id="rId27"/>
    <p:sldId id="539" r:id="rId28"/>
    <p:sldId id="555" r:id="rId29"/>
    <p:sldId id="556" r:id="rId30"/>
    <p:sldId id="557" r:id="rId31"/>
    <p:sldId id="558" r:id="rId32"/>
    <p:sldId id="395" r:id="rId33"/>
    <p:sldId id="258" r:id="rId34"/>
  </p:sldIdLst>
  <p:sldSz cx="12192000" cy="6858000"/>
  <p:notesSz cx="6858000" cy="9144000"/>
  <p:embeddedFontLst>
    <p:embeddedFont>
      <p:font typeface="Calibri" panose="020F0502020204030204" pitchFamily="34" charset="0"/>
      <p:regular r:id="rId36"/>
      <p:bold r:id="rId37"/>
      <p:italic r:id="rId38"/>
      <p:boldItalic r:id="rId39"/>
    </p:embeddedFont>
    <p:embeddedFont>
      <p:font typeface="Calibri Light" panose="020F0302020204030204" pitchFamily="34" charset="0"/>
      <p:regular r:id="rId40"/>
      <p:italic r:id="rId41"/>
    </p:embeddedFont>
    <p:embeddedFont>
      <p:font typeface="Consolas" panose="020B0609020204030204" pitchFamily="49" charset="0"/>
      <p:regular r:id="rId42"/>
      <p:bold r:id="rId43"/>
      <p:italic r:id="rId44"/>
      <p:boldItalic r:id="rId45"/>
    </p:embeddedFont>
    <p:embeddedFont>
      <p:font typeface="Open Sans" panose="020B0606030504020204" pitchFamily="34" charset="0"/>
      <p:regular r:id="rId46"/>
      <p:bold r:id="rId47"/>
      <p:italic r:id="rId48"/>
      <p:boldItalic r:id="rId49"/>
    </p:embeddedFont>
    <p:embeddedFont>
      <p:font typeface="Proxima Nova Black" panose="02000506030000020004" pitchFamily="2" charset="0"/>
      <p:bold r:id="rId50"/>
    </p:embeddedFont>
    <p:embeddedFont>
      <p:font typeface="Segoe UI" panose="020B0502040204020203" pitchFamily="34" charset="0"/>
      <p:regular r:id="rId51"/>
      <p:bold r:id="rId52"/>
      <p:italic r:id="rId53"/>
      <p:boldItalic r:id="rId54"/>
    </p:embeddedFont>
    <p:embeddedFont>
      <p:font typeface="Tahoma" panose="020B0604030504040204" pitchFamily="34" charset="0"/>
      <p:regular r:id="rId55"/>
      <p:bold r:id="rId5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16" autoAdjust="0"/>
    <p:restoredTop sz="87557" autoAdjust="0"/>
  </p:normalViewPr>
  <p:slideViewPr>
    <p:cSldViewPr snapToGrid="0">
      <p:cViewPr varScale="1">
        <p:scale>
          <a:sx n="70" d="100"/>
          <a:sy n="70" d="100"/>
        </p:scale>
        <p:origin x="564" y="48"/>
      </p:cViewPr>
      <p:guideLst>
        <p:guide orient="horz" pos="2160"/>
        <p:guide pos="384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4.fntdata"/><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viewProps" Target="viewProps.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8" Type="http://schemas.openxmlformats.org/officeDocument/2006/relationships/slide" Target="slides/slide3.xml"/><Relationship Id="rId51" Type="http://schemas.openxmlformats.org/officeDocument/2006/relationships/font" Target="fonts/font16.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font" Target="fonts/font6.fntdata"/><Relationship Id="rId54" Type="http://schemas.openxmlformats.org/officeDocument/2006/relationships/font" Target="fonts/font19.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presProps" Target="pres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tableStyles" Target="tableStyles.xml"/></Relationships>
</file>

<file path=ppt/media/image2.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6/21/2020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70F38974-CCD2-4903-937A-4C4E57030FE8}" type="slidenum">
              <a:rPr lang="en-US" smtClean="0"/>
              <a:t>1</a:t>
            </a:fld>
            <a:endParaRPr lang="en-US"/>
          </a:p>
        </p:txBody>
      </p:sp>
    </p:spTree>
    <p:extLst>
      <p:ext uri="{BB962C8B-B14F-4D97-AF65-F5344CB8AC3E}">
        <p14:creationId xmlns:p14="http://schemas.microsoft.com/office/powerpoint/2010/main" val="3857739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lnSpc>
                <a:spcPct val="100000"/>
              </a:lnSpc>
              <a:spcBef>
                <a:spcPts val="0"/>
              </a:spcBef>
              <a:spcAft>
                <a:spcPts val="600"/>
              </a:spcAft>
              <a:buClrTx/>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dirty="0"/>
          </a:p>
        </p:txBody>
      </p:sp>
    </p:spTree>
    <p:extLst>
      <p:ext uri="{BB962C8B-B14F-4D97-AF65-F5344CB8AC3E}">
        <p14:creationId xmlns:p14="http://schemas.microsoft.com/office/powerpoint/2010/main" val="364799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Pts val="1100"/>
              <a:buFontTx/>
              <a:buChar char="●"/>
              <a:tabLst/>
              <a:defRPr/>
            </a:pPr>
            <a:r>
              <a:rPr lang="en-US" b="1" dirty="0"/>
              <a:t> </a:t>
            </a:r>
            <a:r>
              <a:rPr lang="ru-RU" b="1" dirty="0" err="1"/>
              <a:t>Транспайлер</a:t>
            </a:r>
            <a:r>
              <a:rPr lang="ru-RU" dirty="0"/>
              <a:t> - тип </a:t>
            </a:r>
            <a:r>
              <a:rPr lang="ru-RU" dirty="0" err="1"/>
              <a:t>компілятора</a:t>
            </a:r>
            <a:r>
              <a:rPr lang="ru-RU" dirty="0"/>
              <a:t>, </a:t>
            </a:r>
            <a:r>
              <a:rPr lang="ru-RU" dirty="0" err="1"/>
              <a:t>який</a:t>
            </a:r>
            <a:r>
              <a:rPr lang="ru-RU" dirty="0"/>
              <a:t> </a:t>
            </a:r>
            <a:r>
              <a:rPr lang="ru-RU" dirty="0" err="1"/>
              <a:t>використовує</a:t>
            </a:r>
            <a:r>
              <a:rPr lang="ru-RU" dirty="0"/>
              <a:t> </a:t>
            </a:r>
            <a:r>
              <a:rPr lang="ru-RU" dirty="0" err="1"/>
              <a:t>вихідний</a:t>
            </a:r>
            <a:r>
              <a:rPr lang="ru-RU" dirty="0"/>
              <a:t> код </a:t>
            </a:r>
            <a:r>
              <a:rPr lang="ru-RU" dirty="0" err="1"/>
              <a:t>програми</a:t>
            </a:r>
            <a:r>
              <a:rPr lang="ru-RU" dirty="0"/>
              <a:t>, </a:t>
            </a:r>
            <a:r>
              <a:rPr lang="ru-RU" dirty="0" err="1"/>
              <a:t>написаної</a:t>
            </a:r>
            <a:r>
              <a:rPr lang="ru-RU" dirty="0"/>
              <a:t> на </a:t>
            </a:r>
            <a:r>
              <a:rPr lang="ru-RU" dirty="0" err="1"/>
              <a:t>одній</a:t>
            </a:r>
            <a:r>
              <a:rPr lang="ru-RU" dirty="0"/>
              <a:t> </a:t>
            </a:r>
            <a:r>
              <a:rPr lang="ru-RU" dirty="0" err="1"/>
              <a:t>мові</a:t>
            </a:r>
            <a:r>
              <a:rPr lang="ru-RU" dirty="0"/>
              <a:t> </a:t>
            </a:r>
            <a:r>
              <a:rPr lang="ru-RU" dirty="0" err="1"/>
              <a:t>програмування</a:t>
            </a:r>
            <a:r>
              <a:rPr lang="ru-RU" dirty="0"/>
              <a:t>, в </a:t>
            </a:r>
            <a:r>
              <a:rPr lang="ru-RU" dirty="0" err="1"/>
              <a:t>якості</a:t>
            </a:r>
            <a:r>
              <a:rPr lang="ru-RU" dirty="0"/>
              <a:t> </a:t>
            </a:r>
            <a:r>
              <a:rPr lang="ru-RU" dirty="0" err="1"/>
              <a:t>вихідних</a:t>
            </a:r>
            <a:r>
              <a:rPr lang="ru-RU" dirty="0"/>
              <a:t> </a:t>
            </a:r>
            <a:r>
              <a:rPr lang="ru-RU" dirty="0" err="1"/>
              <a:t>даних</a:t>
            </a:r>
            <a:r>
              <a:rPr lang="ru-RU" dirty="0"/>
              <a:t> і </a:t>
            </a:r>
            <a:r>
              <a:rPr lang="ru-RU" dirty="0" err="1"/>
              <a:t>виробляє</a:t>
            </a:r>
            <a:r>
              <a:rPr lang="ru-RU" dirty="0"/>
              <a:t> </a:t>
            </a:r>
            <a:r>
              <a:rPr lang="ru-RU" dirty="0" err="1"/>
              <a:t>еквівалентний</a:t>
            </a:r>
            <a:r>
              <a:rPr lang="ru-RU" dirty="0"/>
              <a:t> </a:t>
            </a:r>
            <a:r>
              <a:rPr lang="ru-RU" dirty="0" err="1"/>
              <a:t>вихідний</a:t>
            </a:r>
            <a:r>
              <a:rPr lang="ru-RU" dirty="0"/>
              <a:t> код на </a:t>
            </a:r>
            <a:r>
              <a:rPr lang="ru-RU" dirty="0" err="1"/>
              <a:t>іншій</a:t>
            </a:r>
            <a:r>
              <a:rPr lang="ru-RU" dirty="0"/>
              <a:t> </a:t>
            </a:r>
            <a:r>
              <a:rPr lang="ru-RU" dirty="0" err="1"/>
              <a:t>мові</a:t>
            </a:r>
            <a:r>
              <a:rPr lang="ru-RU" dirty="0"/>
              <a:t> </a:t>
            </a:r>
            <a:r>
              <a:rPr lang="ru-RU" dirty="0" err="1"/>
              <a:t>програмування</a:t>
            </a:r>
            <a:r>
              <a:rPr lang="ru-RU" dirty="0"/>
              <a:t>.</a:t>
            </a:r>
          </a:p>
          <a:p>
            <a:r>
              <a:rPr lang="uk-UA" dirty="0"/>
              <a:t>Розглянемо, яким чином можна здійснювати конвертацію коду з нових до попередніх стандартів </a:t>
            </a:r>
            <a:r>
              <a:rPr lang="en-US" dirty="0" err="1"/>
              <a:t>EcmaScript</a:t>
            </a:r>
            <a:r>
              <a:rPr lang="uk-UA" dirty="0"/>
              <a:t>.</a:t>
            </a:r>
          </a:p>
          <a:p>
            <a:r>
              <a:rPr lang="uk-UA" dirty="0"/>
              <a:t>Для прикладу ми будемо використовувати популярний інструмент </a:t>
            </a:r>
            <a:r>
              <a:rPr lang="en-US" dirty="0"/>
              <a:t>Babel.</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7030A0"/>
                </a:solidFill>
                <a:cs typeface="Arial" panose="020B0604020202020204" pitchFamily="34" charset="0"/>
              </a:rPr>
              <a:t>${...}</a:t>
            </a:r>
            <a:r>
              <a:rPr lang="uk-UA" b="1" dirty="0">
                <a:solidFill>
                  <a:srgbClr val="7030A0"/>
                </a:solidFill>
                <a:cs typeface="Arial" panose="020B0604020202020204" pitchFamily="34" charset="0"/>
              </a:rPr>
              <a:t> - інтерполяція</a:t>
            </a:r>
            <a:endParaRPr lang="ru-RU" dirty="0"/>
          </a:p>
          <a:p>
            <a:pPr marL="0" marR="0" indent="0" algn="l" defTabSz="914400" rtl="0" eaLnBrk="1" fontAlgn="auto" latinLnBrk="0" hangingPunct="1">
              <a:lnSpc>
                <a:spcPct val="100000"/>
              </a:lnSpc>
              <a:spcBef>
                <a:spcPts val="0"/>
              </a:spcBef>
              <a:spcAft>
                <a:spcPts val="0"/>
              </a:spcAft>
              <a:buClrTx/>
              <a:buSzTx/>
              <a:buFontTx/>
              <a:buNone/>
              <a:tabLst/>
              <a:defRPr/>
            </a:pPr>
            <a:r>
              <a:rPr lang="ru-RU" dirty="0" err="1"/>
              <a:t>Зверніть</a:t>
            </a:r>
            <a:r>
              <a:rPr lang="ru-RU" dirty="0"/>
              <a:t> </a:t>
            </a:r>
            <a:r>
              <a:rPr lang="ru-RU" dirty="0" err="1"/>
              <a:t>увагу</a:t>
            </a:r>
            <a:r>
              <a:rPr lang="ru-RU" dirty="0"/>
              <a:t>, </a:t>
            </a:r>
            <a:r>
              <a:rPr lang="ru-RU" dirty="0" err="1"/>
              <a:t>пробіли</a:t>
            </a:r>
            <a:r>
              <a:rPr lang="ru-RU" dirty="0"/>
              <a:t> і </a:t>
            </a:r>
            <a:r>
              <a:rPr lang="ru-RU" dirty="0" err="1"/>
              <a:t>новий</a:t>
            </a:r>
            <a:r>
              <a:rPr lang="ru-RU" dirty="0"/>
              <a:t> рядок </a:t>
            </a:r>
            <a:r>
              <a:rPr lang="ru-RU" dirty="0" err="1"/>
              <a:t>також</a:t>
            </a:r>
            <a:r>
              <a:rPr lang="ru-RU" dirty="0"/>
              <a:t> </a:t>
            </a:r>
            <a:r>
              <a:rPr lang="ru-RU" dirty="0" err="1"/>
              <a:t>входять</a:t>
            </a:r>
            <a:r>
              <a:rPr lang="ru-RU" dirty="0"/>
              <a:t> в рядок, і </a:t>
            </a:r>
            <a:r>
              <a:rPr lang="ru-RU" dirty="0" err="1"/>
              <a:t>будуть</a:t>
            </a:r>
            <a:r>
              <a:rPr lang="ru-RU" dirty="0"/>
              <a:t> </a:t>
            </a:r>
            <a:r>
              <a:rPr lang="ru-RU" dirty="0" err="1"/>
              <a:t>виведені</a:t>
            </a: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sz="1200" b="0" dirty="0">
              <a:solidFill>
                <a:srgbClr val="00B05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lvl="0" indent="0">
              <a:spcBef>
                <a:spcPts val="0"/>
              </a:spcBef>
              <a:buNone/>
            </a:pPr>
            <a:endParaRPr lang="uk-UA"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3" Type="http://schemas.openxmlformats.org/officeDocument/2006/relationships/hyperlink" Target="https://auth0.com/blog/four-types-of-leaks-in-your-javascript-code-and-how-to-get-rid-of-them/" TargetMode="External"/><Relationship Id="rId2" Type="http://schemas.openxmlformats.org/officeDocument/2006/relationships/hyperlink" Target="https://understandinges6.denysdovhan.com/" TargetMode="External"/><Relationship Id="rId1" Type="http://schemas.openxmlformats.org/officeDocument/2006/relationships/slideLayout" Target="../slideLayouts/slideLayout31.xml"/><Relationship Id="rId5" Type="http://schemas.openxmlformats.org/officeDocument/2006/relationships/hyperlink" Target="https://ponyfoo.com/articles/es6" TargetMode="External"/><Relationship Id="rId4" Type="http://schemas.openxmlformats.org/officeDocument/2006/relationships/hyperlink" Target="https://css-tricks.com/lets-learn-es2015/"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85561"/>
            <a:ext cx="12182475" cy="6683071"/>
          </a:xfrm>
        </p:spPr>
        <p:txBody>
          <a:bodyPr/>
          <a:lstStyle/>
          <a:p>
            <a:br>
              <a:rPr lang="en-US" altLang="uk-UA" sz="9600" b="1" dirty="0">
                <a:latin typeface="Arial" charset="0"/>
              </a:rPr>
            </a:br>
            <a:r>
              <a:rPr lang="en-US" altLang="uk-UA" sz="9600" b="1" dirty="0" err="1">
                <a:latin typeface="Arial" charset="0"/>
              </a:rPr>
              <a:t>ECMAScript</a:t>
            </a:r>
            <a:r>
              <a:rPr lang="en-US" altLang="uk-UA" sz="9600" b="1" dirty="0">
                <a:latin typeface="Arial" charset="0"/>
              </a:rPr>
              <a:t> 2015</a:t>
            </a:r>
            <a:br>
              <a:rPr lang="uk-UA" altLang="uk-UA" sz="9600" b="1" dirty="0">
                <a:latin typeface="Arial" charset="0"/>
              </a:rPr>
            </a:br>
            <a:r>
              <a:rPr lang="uk-UA" altLang="uk-UA" sz="9600" b="1" dirty="0">
                <a:latin typeface="Arial" charset="0"/>
              </a:rPr>
              <a:t>(</a:t>
            </a:r>
            <a:r>
              <a:rPr lang="en-US" altLang="uk-UA" sz="9600" b="1" dirty="0">
                <a:latin typeface="Arial" charset="0"/>
              </a:rPr>
              <a:t>ES6</a:t>
            </a:r>
            <a:r>
              <a:rPr lang="uk-UA" altLang="uk-UA" sz="9600" b="1" dirty="0">
                <a:latin typeface="Arial" charset="0"/>
              </a:rPr>
              <a:t>)</a:t>
            </a:r>
            <a:endParaRPr lang="en-US" sz="12000" dirty="0">
              <a:solidFill>
                <a:srgbClr val="FF0000"/>
              </a:solidFill>
            </a:endParaRPr>
          </a:p>
        </p:txBody>
      </p:sp>
      <p:sp>
        <p:nvSpPr>
          <p:cNvPr id="3" name="Text Placeholder 2"/>
          <p:cNvSpPr>
            <a:spLocks noGrp="1"/>
          </p:cNvSpPr>
          <p:nvPr>
            <p:ph type="body" sz="quarter" idx="10"/>
          </p:nvPr>
        </p:nvSpPr>
        <p:spPr>
          <a:xfrm>
            <a:off x="579475" y="5946923"/>
            <a:ext cx="3467100" cy="295275"/>
          </a:xfrm>
        </p:spPr>
        <p:txBody>
          <a:bodyPr/>
          <a:lstStyle/>
          <a:p>
            <a:r>
              <a:rPr lang="en-US" dirty="0" err="1"/>
              <a:t>Ivaniuk</a:t>
            </a:r>
            <a:r>
              <a:rPr lang="en-US" dirty="0"/>
              <a:t> </a:t>
            </a:r>
            <a:r>
              <a:rPr lang="en-US" dirty="0" err="1"/>
              <a:t>Oleh</a:t>
            </a:r>
            <a:endParaRPr lang="en-US" dirty="0"/>
          </a:p>
          <a:p>
            <a:r>
              <a:rPr lang="en-US" dirty="0"/>
              <a:t>12.2019</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82603"/>
            <a:ext cx="11494709" cy="5635145"/>
          </a:xfrm>
        </p:spPr>
        <p:txBody>
          <a:bodyPr rtlCol="0">
            <a:noAutofit/>
          </a:bodyPr>
          <a:lstStyle/>
          <a:p>
            <a:pPr marL="285750" indent="-285750">
              <a:lnSpc>
                <a:spcPct val="100000"/>
              </a:lnSpc>
              <a:spcBef>
                <a:spcPts val="0"/>
              </a:spcBef>
              <a:buClrTx/>
              <a:buFont typeface="Arial" pitchFamily="34" charset="0"/>
              <a:buChar char="•"/>
            </a:pPr>
            <a:r>
              <a:rPr lang="en-US" dirty="0"/>
              <a:t>An important difference in the behavior of the arrow functions with respect to the functional expressions is that they do not attach their meaning to this and refer to this declared in the parent function.</a:t>
            </a:r>
          </a:p>
          <a:p>
            <a:pPr marL="285750" indent="-285750">
              <a:lnSpc>
                <a:spcPct val="100000"/>
              </a:lnSpc>
              <a:spcBef>
                <a:spcPts val="0"/>
              </a:spcBef>
              <a:buClrTx/>
              <a:buFont typeface="Arial" pitchFamily="34" charset="0"/>
              <a:buChar char="•"/>
            </a:pPr>
            <a:r>
              <a:rPr lang="en-US" dirty="0"/>
              <a:t>This makes the code much more compact in many cases when we need to access the object instance</a:t>
            </a:r>
            <a:r>
              <a:rPr lang="uk-UA" dirty="0"/>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20485"/>
            <a:ext cx="11565619" cy="525970"/>
          </a:xfrm>
        </p:spPr>
        <p:txBody>
          <a:bodyPr/>
          <a:lstStyle/>
          <a:p>
            <a:pPr marL="0" lvl="1"/>
            <a:r>
              <a:rPr lang="en-US" sz="3600" dirty="0">
                <a:latin typeface="Proxima Nova Black" panose="02000506030000020004" pitchFamily="2" charset="0"/>
              </a:rPr>
              <a:t>Arrow functions do not have their own this</a:t>
            </a:r>
            <a:endParaRPr lang="en-US" sz="3600" dirty="0">
              <a:latin typeface="Proxima Nova Black" panose="02000506030000020004" pitchFamily="2" charset="0"/>
              <a:cs typeface="Arial" panose="020B0604020202020204" pitchFamily="34" charset="0"/>
            </a:endParaRPr>
          </a:p>
        </p:txBody>
      </p:sp>
      <p:sp>
        <p:nvSpPr>
          <p:cNvPr id="6" name="Rectangle 2"/>
          <p:cNvSpPr>
            <a:spLocks noChangeArrowheads="1"/>
          </p:cNvSpPr>
          <p:nvPr/>
        </p:nvSpPr>
        <p:spPr bwMode="auto">
          <a:xfrm>
            <a:off x="292329" y="2813367"/>
            <a:ext cx="5234125" cy="30623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r>
              <a:rPr lang="en-US" sz="2200" u="sng" dirty="0">
                <a:solidFill>
                  <a:schemeClr val="tx1"/>
                </a:solidFill>
                <a:cs typeface="Arial" pitchFamily="34" charset="0"/>
              </a:rPr>
              <a:t>Function</a:t>
            </a:r>
            <a:r>
              <a:rPr lang="uk-UA" sz="2200" u="sng" dirty="0">
                <a:solidFill>
                  <a:schemeClr val="tx1"/>
                </a:solidFill>
                <a:cs typeface="Arial" pitchFamily="34" charset="0"/>
              </a:rPr>
              <a:t> </a:t>
            </a:r>
            <a:r>
              <a:rPr lang="en-US" sz="2200" u="sng" dirty="0">
                <a:solidFill>
                  <a:schemeClr val="tx1"/>
                </a:solidFill>
                <a:cs typeface="Arial" pitchFamily="34" charset="0"/>
              </a:rPr>
              <a:t>ES5</a:t>
            </a:r>
            <a:endParaRPr lang="ru-RU" sz="2200" u="sng" dirty="0">
              <a:solidFill>
                <a:schemeClr val="tx1"/>
              </a:solidFill>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lang="ru-RU" sz="1800" b="1" dirty="0">
              <a:solidFill>
                <a:schemeClr val="tx1"/>
              </a:solidFill>
              <a:latin typeface="Arial" pitchFamily="34" charset="0"/>
              <a:cs typeface="Arial" pitchFamily="34" charset="0"/>
            </a:endParaRPr>
          </a:p>
          <a:p>
            <a:pPr lvl="0" eaLnBrk="0" fontAlgn="base" hangingPunct="0">
              <a:spcBef>
                <a:spcPct val="0"/>
              </a:spcBef>
              <a:spcAft>
                <a:spcPct val="0"/>
              </a:spcAft>
            </a:pPr>
            <a:r>
              <a:rPr lang="uk-UA" altLang="uk-UA" sz="1700" b="1" dirty="0" err="1">
                <a:solidFill>
                  <a:srgbClr val="000080"/>
                </a:solidFill>
                <a:latin typeface="Consolas" panose="020B0609020204030204" pitchFamily="49" charset="0"/>
                <a:cs typeface="Courier New" panose="02070309020205020404" pitchFamily="49" charset="0"/>
              </a:rPr>
              <a:t>function</a:t>
            </a:r>
            <a:r>
              <a:rPr lang="uk-UA" altLang="uk-UA" sz="1700" b="1" dirty="0">
                <a:solidFill>
                  <a:srgbClr val="000080"/>
                </a:solidFill>
                <a:latin typeface="Consolas" panose="020B0609020204030204" pitchFamily="49" charset="0"/>
                <a:cs typeface="Courier New" panose="02070309020205020404" pitchFamily="49" charset="0"/>
              </a:rPr>
              <a:t> </a:t>
            </a:r>
            <a:r>
              <a:rPr lang="uk-UA" altLang="uk-UA" sz="1700" i="1" dirty="0" err="1">
                <a:latin typeface="Consolas" panose="020B0609020204030204" pitchFamily="49" charset="0"/>
                <a:cs typeface="Courier New" panose="02070309020205020404" pitchFamily="49" charset="0"/>
              </a:rPr>
              <a:t>Person</a:t>
            </a:r>
            <a:r>
              <a:rPr lang="uk-UA" altLang="uk-UA" sz="1700" dirty="0">
                <a:latin typeface="Consolas" panose="020B0609020204030204" pitchFamily="49" charset="0"/>
                <a:cs typeface="Courier New" panose="02070309020205020404" pitchFamily="49" charset="0"/>
              </a:rPr>
              <a:t>() {</a:t>
            </a:r>
            <a:br>
              <a:rPr lang="uk-UA" altLang="uk-UA" sz="1700" dirty="0">
                <a:latin typeface="Consolas" panose="020B0609020204030204" pitchFamily="49" charset="0"/>
                <a:cs typeface="Courier New" panose="02070309020205020404" pitchFamily="49" charset="0"/>
              </a:rPr>
            </a:br>
            <a:r>
              <a:rPr lang="uk-UA" altLang="uk-UA" sz="1700" dirty="0">
                <a:latin typeface="Consolas" panose="020B0609020204030204" pitchFamily="49" charset="0"/>
                <a:cs typeface="Courier New" panose="02070309020205020404" pitchFamily="49" charset="0"/>
              </a:rPr>
              <a:t>    </a:t>
            </a:r>
            <a:r>
              <a:rPr lang="en-US" altLang="uk-UA" sz="1700" b="1" dirty="0">
                <a:solidFill>
                  <a:srgbClr val="000080"/>
                </a:solidFill>
                <a:latin typeface="Consolas" panose="020B0609020204030204" pitchFamily="49" charset="0"/>
                <a:cs typeface="Courier New" panose="02070309020205020404" pitchFamily="49" charset="0"/>
              </a:rPr>
              <a:t>let</a:t>
            </a:r>
            <a:r>
              <a:rPr lang="uk-UA" altLang="uk-UA" sz="1700" b="1" dirty="0">
                <a:solidFill>
                  <a:srgbClr val="000080"/>
                </a:solidFill>
                <a:latin typeface="Consolas" panose="020B0609020204030204" pitchFamily="49" charset="0"/>
                <a:cs typeface="Courier New" panose="02070309020205020404" pitchFamily="49" charset="0"/>
              </a:rPr>
              <a:t> </a:t>
            </a:r>
            <a:r>
              <a:rPr lang="en-US" altLang="uk-UA" sz="1700" dirty="0">
                <a:solidFill>
                  <a:srgbClr val="458383"/>
                </a:solidFill>
                <a:latin typeface="Consolas" panose="020B0609020204030204" pitchFamily="49" charset="0"/>
                <a:cs typeface="Courier New" panose="02070309020205020404" pitchFamily="49" charset="0"/>
              </a:rPr>
              <a:t>self</a:t>
            </a:r>
            <a:r>
              <a:rPr lang="uk-UA" altLang="uk-UA" sz="1700" dirty="0">
                <a:solidFill>
                  <a:srgbClr val="458383"/>
                </a:solidFill>
                <a:latin typeface="Consolas" panose="020B0609020204030204" pitchFamily="49" charset="0"/>
                <a:cs typeface="Courier New" panose="02070309020205020404" pitchFamily="49" charset="0"/>
              </a:rPr>
              <a:t> </a:t>
            </a:r>
            <a:r>
              <a:rPr lang="uk-UA" altLang="uk-UA" sz="1700" dirty="0">
                <a:latin typeface="Consolas" panose="020B0609020204030204" pitchFamily="49" charset="0"/>
                <a:cs typeface="Courier New" panose="02070309020205020404" pitchFamily="49" charset="0"/>
              </a:rPr>
              <a:t>= </a:t>
            </a:r>
            <a:r>
              <a:rPr lang="uk-UA" altLang="uk-UA" sz="1700" b="1" dirty="0" err="1">
                <a:solidFill>
                  <a:srgbClr val="000080"/>
                </a:solidFill>
                <a:latin typeface="Consolas" panose="020B0609020204030204" pitchFamily="49" charset="0"/>
                <a:cs typeface="Courier New" panose="02070309020205020404" pitchFamily="49" charset="0"/>
              </a:rPr>
              <a:t>this</a:t>
            </a:r>
            <a:r>
              <a:rPr lang="uk-UA" altLang="uk-UA" sz="1700" dirty="0">
                <a:latin typeface="Consolas" panose="020B0609020204030204" pitchFamily="49" charset="0"/>
                <a:cs typeface="Courier New" panose="02070309020205020404" pitchFamily="49" charset="0"/>
              </a:rPr>
              <a:t>; </a:t>
            </a: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here</a:t>
            </a: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we</a:t>
            </a: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catch</a:t>
            </a: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this</a:t>
            </a:r>
            <a:br>
              <a:rPr lang="uk-UA" altLang="uk-UA" sz="1700" i="1" dirty="0">
                <a:solidFill>
                  <a:srgbClr val="808080"/>
                </a:solidFill>
                <a:latin typeface="Consolas" panose="020B0609020204030204" pitchFamily="49" charset="0"/>
                <a:cs typeface="Courier New" panose="02070309020205020404" pitchFamily="49" charset="0"/>
              </a:rPr>
            </a:b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dirty="0" err="1">
                <a:solidFill>
                  <a:schemeClr val="accent3">
                    <a:lumMod val="75000"/>
                  </a:schemeClr>
                </a:solidFill>
                <a:latin typeface="Consolas" panose="020B0609020204030204" pitchFamily="49" charset="0"/>
                <a:cs typeface="Courier New" panose="02070309020205020404" pitchFamily="49" charset="0"/>
              </a:rPr>
              <a:t>th</a:t>
            </a:r>
            <a:r>
              <a:rPr lang="en-US" altLang="uk-UA" sz="1700" dirty="0">
                <a:solidFill>
                  <a:schemeClr val="accent3">
                    <a:lumMod val="75000"/>
                  </a:schemeClr>
                </a:solidFill>
                <a:latin typeface="Consolas" panose="020B0609020204030204" pitchFamily="49" charset="0"/>
                <a:cs typeface="Courier New" panose="02070309020205020404" pitchFamily="49" charset="0"/>
              </a:rPr>
              <a:t>is</a:t>
            </a:r>
            <a:r>
              <a:rPr lang="uk-UA" altLang="uk-UA" sz="1700" dirty="0" err="1">
                <a:latin typeface="Consolas" panose="020B0609020204030204" pitchFamily="49" charset="0"/>
                <a:cs typeface="Courier New" panose="02070309020205020404" pitchFamily="49" charset="0"/>
              </a:rPr>
              <a:t>.</a:t>
            </a:r>
            <a:r>
              <a:rPr lang="uk-UA" altLang="uk-UA" sz="1700" b="1" dirty="0" err="1">
                <a:solidFill>
                  <a:srgbClr val="660E7A"/>
                </a:solidFill>
                <a:latin typeface="Consolas" panose="020B0609020204030204" pitchFamily="49" charset="0"/>
                <a:cs typeface="Courier New" panose="02070309020205020404" pitchFamily="49" charset="0"/>
              </a:rPr>
              <a:t>age</a:t>
            </a:r>
            <a:r>
              <a:rPr lang="uk-UA" altLang="uk-UA" sz="1700" b="1" dirty="0">
                <a:solidFill>
                  <a:srgbClr val="660E7A"/>
                </a:solidFill>
                <a:latin typeface="Consolas" panose="020B0609020204030204" pitchFamily="49" charset="0"/>
                <a:cs typeface="Courier New" panose="02070309020205020404" pitchFamily="49" charset="0"/>
              </a:rPr>
              <a:t> </a:t>
            </a:r>
            <a:r>
              <a:rPr lang="uk-UA" altLang="uk-UA" sz="1700" dirty="0">
                <a:latin typeface="Consolas" panose="020B0609020204030204" pitchFamily="49" charset="0"/>
                <a:cs typeface="Courier New" panose="02070309020205020404" pitchFamily="49" charset="0"/>
              </a:rPr>
              <a:t>= </a:t>
            </a:r>
            <a:r>
              <a:rPr lang="uk-UA" altLang="uk-UA" sz="1700" dirty="0">
                <a:solidFill>
                  <a:srgbClr val="0000FF"/>
                </a:solidFill>
                <a:latin typeface="Consolas" panose="020B0609020204030204" pitchFamily="49" charset="0"/>
                <a:cs typeface="Courier New" panose="02070309020205020404" pitchFamily="49" charset="0"/>
              </a:rPr>
              <a:t>0</a:t>
            </a:r>
            <a:r>
              <a:rPr lang="uk-UA" altLang="uk-UA" sz="1700" dirty="0">
                <a:latin typeface="Consolas" panose="020B0609020204030204" pitchFamily="49" charset="0"/>
                <a:cs typeface="Courier New" panose="02070309020205020404" pitchFamily="49" charset="0"/>
              </a:rPr>
              <a:t>;</a:t>
            </a:r>
            <a:br>
              <a:rPr lang="uk-UA" altLang="uk-UA" sz="1700" dirty="0">
                <a:latin typeface="Consolas" panose="020B0609020204030204" pitchFamily="49" charset="0"/>
                <a:cs typeface="Courier New" panose="02070309020205020404" pitchFamily="49" charset="0"/>
              </a:rPr>
            </a:br>
            <a:br>
              <a:rPr lang="uk-UA" altLang="uk-UA" sz="1700" dirty="0">
                <a:latin typeface="Consolas" panose="020B0609020204030204" pitchFamily="49" charset="0"/>
                <a:cs typeface="Courier New" panose="02070309020205020404" pitchFamily="49" charset="0"/>
              </a:rPr>
            </a:br>
            <a:r>
              <a:rPr lang="uk-UA" altLang="uk-UA" sz="1700" dirty="0">
                <a:latin typeface="Consolas" panose="020B0609020204030204" pitchFamily="49" charset="0"/>
                <a:cs typeface="Courier New" panose="02070309020205020404" pitchFamily="49" charset="0"/>
              </a:rPr>
              <a:t>    </a:t>
            </a:r>
            <a:r>
              <a:rPr lang="uk-UA" altLang="uk-UA" sz="1700" dirty="0" err="1">
                <a:solidFill>
                  <a:srgbClr val="7A7A43"/>
                </a:solidFill>
                <a:latin typeface="Consolas" panose="020B0609020204030204" pitchFamily="49" charset="0"/>
                <a:cs typeface="Courier New" panose="02070309020205020404" pitchFamily="49" charset="0"/>
              </a:rPr>
              <a:t>setInterval</a:t>
            </a:r>
            <a:r>
              <a:rPr lang="uk-UA" altLang="uk-UA" sz="1700" dirty="0">
                <a:latin typeface="Consolas" panose="020B0609020204030204" pitchFamily="49" charset="0"/>
                <a:cs typeface="Courier New" panose="02070309020205020404" pitchFamily="49" charset="0"/>
              </a:rPr>
              <a:t>(</a:t>
            </a:r>
            <a:r>
              <a:rPr lang="uk-UA" altLang="uk-UA" sz="1700" b="1" dirty="0" err="1">
                <a:solidFill>
                  <a:srgbClr val="000080"/>
                </a:solidFill>
                <a:latin typeface="Consolas" panose="020B0609020204030204" pitchFamily="49" charset="0"/>
                <a:cs typeface="Courier New" panose="02070309020205020404" pitchFamily="49" charset="0"/>
              </a:rPr>
              <a:t>function</a:t>
            </a:r>
            <a:r>
              <a:rPr lang="uk-UA" altLang="uk-UA" sz="1700" b="1" dirty="0">
                <a:solidFill>
                  <a:srgbClr val="000080"/>
                </a:solidFill>
                <a:latin typeface="Consolas" panose="020B0609020204030204" pitchFamily="49" charset="0"/>
                <a:cs typeface="Courier New" panose="02070309020205020404" pitchFamily="49" charset="0"/>
              </a:rPr>
              <a:t> </a:t>
            </a:r>
            <a:r>
              <a:rPr lang="uk-UA" altLang="uk-UA" sz="1700" dirty="0" err="1">
                <a:latin typeface="Consolas" panose="020B0609020204030204" pitchFamily="49" charset="0"/>
                <a:cs typeface="Courier New" panose="02070309020205020404" pitchFamily="49" charset="0"/>
              </a:rPr>
              <a:t>growUp</a:t>
            </a:r>
            <a:r>
              <a:rPr lang="uk-UA" altLang="uk-UA" sz="1700" dirty="0">
                <a:latin typeface="Consolas" panose="020B0609020204030204" pitchFamily="49" charset="0"/>
                <a:cs typeface="Courier New" panose="02070309020205020404" pitchFamily="49" charset="0"/>
              </a:rPr>
              <a:t>() {</a:t>
            </a:r>
            <a:br>
              <a:rPr lang="uk-UA" altLang="uk-UA" sz="1700" dirty="0">
                <a:latin typeface="Consolas" panose="020B0609020204030204" pitchFamily="49" charset="0"/>
                <a:cs typeface="Courier New" panose="02070309020205020404" pitchFamily="49" charset="0"/>
              </a:rPr>
            </a:br>
            <a:r>
              <a:rPr lang="uk-UA" altLang="uk-UA" sz="1700" dirty="0">
                <a:latin typeface="Consolas" panose="020B0609020204030204" pitchFamily="49" charset="0"/>
                <a:cs typeface="Courier New" panose="02070309020205020404" pitchFamily="49" charset="0"/>
              </a:rPr>
              <a:t> </a:t>
            </a:r>
            <a:r>
              <a:rPr lang="en-US" altLang="uk-UA" sz="1700" dirty="0">
                <a:latin typeface="Consolas" panose="020B0609020204030204" pitchFamily="49" charset="0"/>
                <a:cs typeface="Courier New" panose="02070309020205020404" pitchFamily="49" charset="0"/>
              </a:rPr>
              <a:t>	</a:t>
            </a:r>
            <a:r>
              <a:rPr lang="en-US" altLang="uk-UA" sz="1700" dirty="0">
                <a:solidFill>
                  <a:srgbClr val="458383"/>
                </a:solidFill>
                <a:latin typeface="Consolas" panose="020B0609020204030204" pitchFamily="49" charset="0"/>
                <a:cs typeface="Courier New" panose="02070309020205020404" pitchFamily="49" charset="0"/>
              </a:rPr>
              <a:t>self</a:t>
            </a:r>
            <a:r>
              <a:rPr lang="uk-UA" altLang="uk-UA" sz="1700" dirty="0" err="1">
                <a:latin typeface="Consolas" panose="020B0609020204030204" pitchFamily="49" charset="0"/>
                <a:cs typeface="Courier New" panose="02070309020205020404" pitchFamily="49" charset="0"/>
              </a:rPr>
              <a:t>.</a:t>
            </a:r>
            <a:r>
              <a:rPr lang="uk-UA" altLang="uk-UA" sz="1700" b="1" dirty="0" err="1">
                <a:solidFill>
                  <a:srgbClr val="660E7A"/>
                </a:solidFill>
                <a:latin typeface="Consolas" panose="020B0609020204030204" pitchFamily="49" charset="0"/>
                <a:cs typeface="Courier New" panose="02070309020205020404" pitchFamily="49" charset="0"/>
              </a:rPr>
              <a:t>age</a:t>
            </a:r>
            <a:r>
              <a:rPr lang="uk-UA" altLang="uk-UA" sz="1700" dirty="0" err="1">
                <a:latin typeface="Consolas" panose="020B0609020204030204" pitchFamily="49" charset="0"/>
                <a:cs typeface="Courier New" panose="02070309020205020404" pitchFamily="49" charset="0"/>
              </a:rPr>
              <a:t>++</a:t>
            </a:r>
            <a:r>
              <a:rPr lang="uk-UA" altLang="uk-UA" sz="1700" dirty="0">
                <a:latin typeface="Consolas" panose="020B0609020204030204" pitchFamily="49" charset="0"/>
                <a:cs typeface="Courier New" panose="02070309020205020404" pitchFamily="49" charset="0"/>
              </a:rPr>
              <a:t>;</a:t>
            </a:r>
            <a:br>
              <a:rPr lang="uk-UA" altLang="uk-UA" sz="1700" dirty="0">
                <a:latin typeface="Consolas" panose="020B0609020204030204" pitchFamily="49" charset="0"/>
                <a:cs typeface="Courier New" panose="02070309020205020404" pitchFamily="49" charset="0"/>
              </a:rPr>
            </a:br>
            <a:r>
              <a:rPr lang="uk-UA" altLang="uk-UA" sz="1700" dirty="0">
                <a:latin typeface="Consolas" panose="020B0609020204030204" pitchFamily="49" charset="0"/>
                <a:cs typeface="Courier New" panose="02070309020205020404" pitchFamily="49" charset="0"/>
              </a:rPr>
              <a:t>    }, </a:t>
            </a:r>
            <a:r>
              <a:rPr lang="uk-UA" altLang="uk-UA" sz="1700" dirty="0">
                <a:solidFill>
                  <a:srgbClr val="0000FF"/>
                </a:solidFill>
                <a:latin typeface="Consolas" panose="020B0609020204030204" pitchFamily="49" charset="0"/>
                <a:cs typeface="Courier New" panose="02070309020205020404" pitchFamily="49" charset="0"/>
              </a:rPr>
              <a:t>1000</a:t>
            </a:r>
            <a:r>
              <a:rPr lang="uk-UA" altLang="uk-UA" sz="1700" dirty="0">
                <a:latin typeface="Consolas" panose="020B0609020204030204" pitchFamily="49" charset="0"/>
                <a:cs typeface="Courier New" panose="02070309020205020404" pitchFamily="49" charset="0"/>
              </a:rPr>
              <a:t>);</a:t>
            </a:r>
            <a:br>
              <a:rPr lang="uk-UA" altLang="uk-UA" sz="1700" dirty="0">
                <a:latin typeface="Consolas" panose="020B0609020204030204" pitchFamily="49" charset="0"/>
                <a:cs typeface="Courier New" panose="02070309020205020404" pitchFamily="49" charset="0"/>
              </a:rPr>
            </a:br>
            <a:r>
              <a:rPr lang="uk-UA" altLang="uk-UA" sz="1700" dirty="0">
                <a:latin typeface="Consolas" panose="020B0609020204030204" pitchFamily="49" charset="0"/>
                <a:cs typeface="Courier New" panose="02070309020205020404" pitchFamily="49" charset="0"/>
              </a:rPr>
              <a:t>}</a:t>
            </a:r>
            <a:endParaRPr lang="en-US" altLang="uk-UA" sz="1700" dirty="0">
              <a:latin typeface="Consolas" panose="020B0609020204030204" pitchFamily="49" charset="0"/>
              <a:cs typeface="Courier New" panose="02070309020205020404" pitchFamily="49" charset="0"/>
            </a:endParaRPr>
          </a:p>
          <a:p>
            <a:pPr eaLnBrk="0" fontAlgn="base" hangingPunct="0">
              <a:spcBef>
                <a:spcPct val="0"/>
              </a:spcBef>
              <a:spcAft>
                <a:spcPct val="0"/>
              </a:spcAft>
            </a:pPr>
            <a:r>
              <a:rPr lang="en-US" altLang="uk-UA" sz="1700" b="1" dirty="0">
                <a:solidFill>
                  <a:srgbClr val="000080"/>
                </a:solidFill>
                <a:latin typeface="Consolas" panose="020B0609020204030204" pitchFamily="49" charset="0"/>
                <a:cs typeface="Courier New" panose="02070309020205020404" pitchFamily="49" charset="0"/>
              </a:rPr>
              <a:t>let</a:t>
            </a:r>
            <a:r>
              <a:rPr lang="uk-UA" altLang="uk-UA" sz="1700" b="1" dirty="0">
                <a:solidFill>
                  <a:srgbClr val="000080"/>
                </a:solidFill>
                <a:latin typeface="Consolas" panose="020B0609020204030204" pitchFamily="49" charset="0"/>
                <a:cs typeface="Courier New" panose="02070309020205020404" pitchFamily="49" charset="0"/>
              </a:rPr>
              <a:t> </a:t>
            </a:r>
            <a:r>
              <a:rPr lang="uk-UA" altLang="uk-UA" sz="1700" b="1" i="1" dirty="0">
                <a:solidFill>
                  <a:srgbClr val="660E7A"/>
                </a:solidFill>
                <a:latin typeface="Consolas" panose="020B0609020204030204" pitchFamily="49" charset="0"/>
                <a:cs typeface="Courier New" panose="02070309020205020404" pitchFamily="49" charset="0"/>
              </a:rPr>
              <a:t>p </a:t>
            </a:r>
            <a:r>
              <a:rPr lang="uk-UA" altLang="uk-UA" sz="1700" dirty="0">
                <a:latin typeface="Consolas" panose="020B0609020204030204" pitchFamily="49" charset="0"/>
                <a:cs typeface="Courier New" panose="02070309020205020404" pitchFamily="49" charset="0"/>
              </a:rPr>
              <a:t>= </a:t>
            </a:r>
            <a:r>
              <a:rPr lang="uk-UA" altLang="uk-UA" sz="1700" b="1" dirty="0" err="1">
                <a:solidFill>
                  <a:srgbClr val="000080"/>
                </a:solidFill>
                <a:latin typeface="Consolas" panose="020B0609020204030204" pitchFamily="49" charset="0"/>
                <a:cs typeface="Courier New" panose="02070309020205020404" pitchFamily="49" charset="0"/>
              </a:rPr>
              <a:t>new</a:t>
            </a:r>
            <a:r>
              <a:rPr lang="uk-UA" altLang="uk-UA" sz="1700" b="1" dirty="0">
                <a:solidFill>
                  <a:srgbClr val="000080"/>
                </a:solidFill>
                <a:latin typeface="Consolas" panose="020B0609020204030204" pitchFamily="49" charset="0"/>
                <a:cs typeface="Courier New" panose="02070309020205020404" pitchFamily="49" charset="0"/>
              </a:rPr>
              <a:t> </a:t>
            </a:r>
            <a:r>
              <a:rPr lang="uk-UA" altLang="uk-UA" sz="1700" i="1" dirty="0" err="1">
                <a:latin typeface="Consolas" panose="020B0609020204030204" pitchFamily="49" charset="0"/>
                <a:cs typeface="Courier New" panose="02070309020205020404" pitchFamily="49" charset="0"/>
              </a:rPr>
              <a:t>Person</a:t>
            </a:r>
            <a:r>
              <a:rPr lang="uk-UA" altLang="uk-UA" sz="1700" dirty="0">
                <a:latin typeface="Consolas" panose="020B0609020204030204" pitchFamily="49" charset="0"/>
                <a:cs typeface="Courier New" panose="02070309020205020404" pitchFamily="49" charset="0"/>
              </a:rPr>
              <a:t>();</a:t>
            </a:r>
            <a:r>
              <a:rPr kumimoji="0" lang="ru-RU" sz="1700" b="1" i="0" u="none" strike="noStrike" cap="none" normalizeH="0" baseline="0" dirty="0">
                <a:ln>
                  <a:noFill/>
                </a:ln>
                <a:solidFill>
                  <a:schemeClr val="tx1"/>
                </a:solidFill>
                <a:effectLst/>
                <a:latin typeface="Arial" pitchFamily="34" charset="0"/>
                <a:cs typeface="Arial" pitchFamily="34" charset="0"/>
              </a:rPr>
              <a:t> </a:t>
            </a:r>
          </a:p>
        </p:txBody>
      </p:sp>
      <p:sp>
        <p:nvSpPr>
          <p:cNvPr id="7" name="Rectangle 3"/>
          <p:cNvSpPr>
            <a:spLocks noChangeArrowheads="1"/>
          </p:cNvSpPr>
          <p:nvPr/>
        </p:nvSpPr>
        <p:spPr bwMode="auto">
          <a:xfrm>
            <a:off x="6606633" y="2779841"/>
            <a:ext cx="5864221" cy="30623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fontAlgn="base">
              <a:spcBef>
                <a:spcPct val="0"/>
              </a:spcBef>
              <a:spcAft>
                <a:spcPct val="0"/>
              </a:spcAft>
            </a:pPr>
            <a:r>
              <a:rPr lang="en-US" sz="2200" u="sng" dirty="0">
                <a:cs typeface="Arial" pitchFamily="34" charset="0"/>
              </a:rPr>
              <a:t>Arrow function</a:t>
            </a:r>
            <a:r>
              <a:rPr kumimoji="0" lang="uk-UA" sz="2200" i="0" u="sng" strike="noStrike" cap="none" normalizeH="0" baseline="0" dirty="0">
                <a:ln>
                  <a:noFill/>
                </a:ln>
                <a:solidFill>
                  <a:schemeClr val="tx1"/>
                </a:solidFill>
                <a:effectLst/>
                <a:latin typeface="+mn-lt"/>
                <a:cs typeface="Arial" pitchFamily="34" charset="0"/>
              </a:rPr>
              <a:t> </a:t>
            </a:r>
            <a:r>
              <a:rPr kumimoji="0" lang="en-US" sz="2200" i="0" u="sng" strike="noStrike" cap="none" normalizeH="0" baseline="0" dirty="0">
                <a:ln>
                  <a:noFill/>
                </a:ln>
                <a:solidFill>
                  <a:schemeClr val="tx1"/>
                </a:solidFill>
                <a:effectLst/>
                <a:latin typeface="+mn-lt"/>
                <a:cs typeface="Arial" pitchFamily="34" charset="0"/>
              </a:rPr>
              <a:t>ES6</a:t>
            </a:r>
            <a:endParaRPr kumimoji="0" lang="ru-RU" sz="2200" i="0" u="sng" strike="noStrike" cap="none" normalizeH="0" baseline="0" dirty="0">
              <a:ln>
                <a:noFill/>
              </a:ln>
              <a:solidFill>
                <a:schemeClr val="tx1"/>
              </a:solidFill>
              <a:effectLst/>
              <a:latin typeface="+mn-lt"/>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lang="ru-RU" sz="1800" b="1" dirty="0">
              <a:solidFill>
                <a:schemeClr val="tx1"/>
              </a:solidFill>
              <a:latin typeface="+mn-lt"/>
              <a:cs typeface="Arial" pitchFamily="34" charset="0"/>
            </a:endParaRPr>
          </a:p>
          <a:p>
            <a:pPr lvl="0" eaLnBrk="0" fontAlgn="base" hangingPunct="0">
              <a:spcBef>
                <a:spcPct val="0"/>
              </a:spcBef>
              <a:spcAft>
                <a:spcPct val="0"/>
              </a:spcAft>
            </a:pPr>
            <a:r>
              <a:rPr lang="uk-UA" altLang="uk-UA" sz="1700" b="1" dirty="0" err="1">
                <a:solidFill>
                  <a:srgbClr val="000080"/>
                </a:solidFill>
                <a:latin typeface="Consolas" panose="020B0609020204030204" pitchFamily="49" charset="0"/>
                <a:cs typeface="Courier New" panose="02070309020205020404" pitchFamily="49" charset="0"/>
              </a:rPr>
              <a:t>function</a:t>
            </a:r>
            <a:r>
              <a:rPr lang="uk-UA" altLang="uk-UA" sz="1700" b="1" dirty="0">
                <a:solidFill>
                  <a:srgbClr val="000080"/>
                </a:solidFill>
                <a:latin typeface="Consolas" panose="020B0609020204030204" pitchFamily="49" charset="0"/>
                <a:cs typeface="Courier New" panose="02070309020205020404" pitchFamily="49" charset="0"/>
              </a:rPr>
              <a:t> </a:t>
            </a:r>
            <a:r>
              <a:rPr lang="uk-UA" altLang="uk-UA" sz="1700" i="1" dirty="0" err="1">
                <a:latin typeface="Consolas" panose="020B0609020204030204" pitchFamily="49" charset="0"/>
                <a:cs typeface="Courier New" panose="02070309020205020404" pitchFamily="49" charset="0"/>
              </a:rPr>
              <a:t>Person</a:t>
            </a:r>
            <a:r>
              <a:rPr lang="uk-UA" altLang="uk-UA" sz="1700" dirty="0">
                <a:latin typeface="Consolas" panose="020B0609020204030204" pitchFamily="49" charset="0"/>
                <a:cs typeface="Courier New" panose="02070309020205020404" pitchFamily="49" charset="0"/>
              </a:rPr>
              <a:t>()</a:t>
            </a:r>
            <a:r>
              <a:rPr lang="en-US" altLang="uk-UA" sz="1700" dirty="0">
                <a:latin typeface="Consolas" panose="020B0609020204030204" pitchFamily="49" charset="0"/>
                <a:cs typeface="Courier New" panose="02070309020205020404" pitchFamily="49" charset="0"/>
              </a:rPr>
              <a:t> </a:t>
            </a:r>
            <a:r>
              <a:rPr lang="uk-UA" altLang="uk-UA" sz="1700" dirty="0">
                <a:latin typeface="Consolas" panose="020B0609020204030204" pitchFamily="49" charset="0"/>
                <a:cs typeface="Courier New" panose="02070309020205020404" pitchFamily="49" charset="0"/>
              </a:rPr>
              <a:t>{</a:t>
            </a:r>
            <a:br>
              <a:rPr lang="uk-UA" altLang="uk-UA" sz="1700" dirty="0">
                <a:latin typeface="Consolas" panose="020B0609020204030204" pitchFamily="49" charset="0"/>
                <a:cs typeface="Courier New" panose="02070309020205020404" pitchFamily="49" charset="0"/>
              </a:rPr>
            </a:br>
            <a:r>
              <a:rPr lang="uk-UA" altLang="uk-UA" sz="1700" dirty="0">
                <a:latin typeface="Consolas" panose="020B0609020204030204" pitchFamily="49" charset="0"/>
                <a:cs typeface="Courier New" panose="02070309020205020404" pitchFamily="49" charset="0"/>
              </a:rPr>
              <a:t>    </a:t>
            </a:r>
            <a:r>
              <a:rPr lang="uk-UA" altLang="uk-UA" sz="1700" b="1" dirty="0" err="1">
                <a:solidFill>
                  <a:srgbClr val="000080"/>
                </a:solidFill>
                <a:latin typeface="Consolas" panose="020B0609020204030204" pitchFamily="49" charset="0"/>
                <a:cs typeface="Courier New" panose="02070309020205020404" pitchFamily="49" charset="0"/>
              </a:rPr>
              <a:t>this</a:t>
            </a:r>
            <a:r>
              <a:rPr lang="uk-UA" altLang="uk-UA" sz="1700" dirty="0" err="1">
                <a:latin typeface="Consolas" panose="020B0609020204030204" pitchFamily="49" charset="0"/>
                <a:cs typeface="Courier New" panose="02070309020205020404" pitchFamily="49" charset="0"/>
              </a:rPr>
              <a:t>.</a:t>
            </a:r>
            <a:r>
              <a:rPr lang="uk-UA" altLang="uk-UA" sz="1700" b="1" dirty="0" err="1">
                <a:solidFill>
                  <a:srgbClr val="660E7A"/>
                </a:solidFill>
                <a:latin typeface="Consolas" panose="020B0609020204030204" pitchFamily="49" charset="0"/>
                <a:cs typeface="Courier New" panose="02070309020205020404" pitchFamily="49" charset="0"/>
              </a:rPr>
              <a:t>age</a:t>
            </a:r>
            <a:r>
              <a:rPr lang="uk-UA" altLang="uk-UA" sz="1700" b="1" dirty="0">
                <a:solidFill>
                  <a:srgbClr val="660E7A"/>
                </a:solidFill>
                <a:latin typeface="Consolas" panose="020B0609020204030204" pitchFamily="49" charset="0"/>
                <a:cs typeface="Courier New" panose="02070309020205020404" pitchFamily="49" charset="0"/>
              </a:rPr>
              <a:t> </a:t>
            </a:r>
            <a:r>
              <a:rPr lang="uk-UA" altLang="uk-UA" sz="1700" dirty="0">
                <a:latin typeface="Consolas" panose="020B0609020204030204" pitchFamily="49" charset="0"/>
                <a:cs typeface="Courier New" panose="02070309020205020404" pitchFamily="49" charset="0"/>
              </a:rPr>
              <a:t>= </a:t>
            </a:r>
            <a:r>
              <a:rPr lang="uk-UA" altLang="uk-UA" sz="1700" dirty="0">
                <a:solidFill>
                  <a:srgbClr val="0000FF"/>
                </a:solidFill>
                <a:latin typeface="Consolas" panose="020B0609020204030204" pitchFamily="49" charset="0"/>
                <a:cs typeface="Courier New" panose="02070309020205020404" pitchFamily="49" charset="0"/>
              </a:rPr>
              <a:t>0</a:t>
            </a:r>
            <a:r>
              <a:rPr lang="uk-UA" altLang="uk-UA" sz="1700" dirty="0">
                <a:latin typeface="Consolas" panose="020B0609020204030204" pitchFamily="49" charset="0"/>
                <a:cs typeface="Courier New" panose="02070309020205020404" pitchFamily="49" charset="0"/>
              </a:rPr>
              <a:t>;</a:t>
            </a:r>
            <a:br>
              <a:rPr lang="uk-UA" altLang="uk-UA" sz="1700" dirty="0">
                <a:latin typeface="Consolas" panose="020B0609020204030204" pitchFamily="49" charset="0"/>
                <a:cs typeface="Courier New" panose="02070309020205020404" pitchFamily="49" charset="0"/>
              </a:rPr>
            </a:br>
            <a:br>
              <a:rPr lang="uk-UA" altLang="uk-UA" sz="1700" dirty="0">
                <a:latin typeface="Consolas" panose="020B0609020204030204" pitchFamily="49" charset="0"/>
                <a:cs typeface="Courier New" panose="02070309020205020404" pitchFamily="49" charset="0"/>
              </a:rPr>
            </a:br>
            <a:r>
              <a:rPr lang="uk-UA" altLang="uk-UA" sz="1700" dirty="0">
                <a:latin typeface="Consolas" panose="020B0609020204030204" pitchFamily="49" charset="0"/>
                <a:cs typeface="Courier New" panose="02070309020205020404" pitchFamily="49" charset="0"/>
              </a:rPr>
              <a:t>    </a:t>
            </a:r>
            <a:r>
              <a:rPr lang="uk-UA" altLang="uk-UA" sz="1700" dirty="0" err="1">
                <a:solidFill>
                  <a:srgbClr val="7A7A43"/>
                </a:solidFill>
                <a:latin typeface="Consolas" panose="020B0609020204030204" pitchFamily="49" charset="0"/>
                <a:cs typeface="Courier New" panose="02070309020205020404" pitchFamily="49" charset="0"/>
              </a:rPr>
              <a:t>setInterval</a:t>
            </a:r>
            <a:r>
              <a:rPr lang="uk-UA" altLang="uk-UA" sz="1700" dirty="0">
                <a:latin typeface="Consolas" panose="020B0609020204030204" pitchFamily="49" charset="0"/>
                <a:cs typeface="Courier New" panose="02070309020205020404" pitchFamily="49" charset="0"/>
              </a:rPr>
              <a:t>(() =&gt; {</a:t>
            </a:r>
            <a:br>
              <a:rPr lang="uk-UA" altLang="uk-UA" sz="1700" dirty="0">
                <a:latin typeface="Consolas" panose="020B0609020204030204" pitchFamily="49" charset="0"/>
                <a:cs typeface="Courier New" panose="02070309020205020404" pitchFamily="49" charset="0"/>
              </a:rPr>
            </a:b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this</a:t>
            </a: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properly</a:t>
            </a: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refers</a:t>
            </a: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to</a:t>
            </a:r>
            <a:r>
              <a:rPr lang="en-US"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the</a:t>
            </a: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person</a:t>
            </a: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i="1" dirty="0" err="1">
                <a:solidFill>
                  <a:srgbClr val="808080"/>
                </a:solidFill>
                <a:latin typeface="Consolas" panose="020B0609020204030204" pitchFamily="49" charset="0"/>
                <a:cs typeface="Courier New" panose="02070309020205020404" pitchFamily="49" charset="0"/>
              </a:rPr>
              <a:t>object</a:t>
            </a:r>
            <a:endParaRPr lang="en-US" altLang="uk-UA" sz="1700" dirty="0">
              <a:latin typeface="Consolas" panose="020B0609020204030204" pitchFamily="49" charset="0"/>
              <a:cs typeface="Courier New" panose="02070309020205020404" pitchFamily="49" charset="0"/>
            </a:endParaRPr>
          </a:p>
          <a:p>
            <a:pPr lvl="0" eaLnBrk="0" fontAlgn="base" hangingPunct="0">
              <a:spcBef>
                <a:spcPct val="0"/>
              </a:spcBef>
              <a:spcAft>
                <a:spcPct val="0"/>
              </a:spcAft>
            </a:pPr>
            <a:r>
              <a:rPr lang="uk-UA" altLang="uk-UA" sz="1700" dirty="0">
                <a:latin typeface="Consolas" panose="020B0609020204030204" pitchFamily="49" charset="0"/>
                <a:cs typeface="Courier New" panose="02070309020205020404" pitchFamily="49" charset="0"/>
              </a:rPr>
              <a:t>        </a:t>
            </a:r>
            <a:r>
              <a:rPr lang="uk-UA" altLang="uk-UA" sz="1700" b="1" dirty="0" err="1">
                <a:solidFill>
                  <a:srgbClr val="000080"/>
                </a:solidFill>
                <a:latin typeface="Consolas" panose="020B0609020204030204" pitchFamily="49" charset="0"/>
                <a:cs typeface="Courier New" panose="02070309020205020404" pitchFamily="49" charset="0"/>
              </a:rPr>
              <a:t>this</a:t>
            </a:r>
            <a:r>
              <a:rPr lang="uk-UA" altLang="uk-UA" sz="1700" dirty="0" err="1">
                <a:latin typeface="Consolas" panose="020B0609020204030204" pitchFamily="49" charset="0"/>
                <a:cs typeface="Courier New" panose="02070309020205020404" pitchFamily="49" charset="0"/>
              </a:rPr>
              <a:t>.</a:t>
            </a:r>
            <a:r>
              <a:rPr lang="uk-UA" altLang="uk-UA" sz="1700" b="1" dirty="0" err="1">
                <a:solidFill>
                  <a:srgbClr val="660E7A"/>
                </a:solidFill>
                <a:latin typeface="Consolas" panose="020B0609020204030204" pitchFamily="49" charset="0"/>
                <a:cs typeface="Courier New" panose="02070309020205020404" pitchFamily="49" charset="0"/>
              </a:rPr>
              <a:t>age</a:t>
            </a:r>
            <a:r>
              <a:rPr lang="uk-UA" altLang="uk-UA" sz="1700" dirty="0" err="1">
                <a:latin typeface="Consolas" panose="020B0609020204030204" pitchFamily="49" charset="0"/>
                <a:cs typeface="Courier New" panose="02070309020205020404" pitchFamily="49" charset="0"/>
              </a:rPr>
              <a:t>++</a:t>
            </a:r>
            <a:r>
              <a:rPr lang="uk-UA" altLang="uk-UA" sz="1700" dirty="0">
                <a:latin typeface="Consolas" panose="020B0609020204030204" pitchFamily="49" charset="0"/>
                <a:cs typeface="Courier New" panose="02070309020205020404" pitchFamily="49" charset="0"/>
              </a:rPr>
              <a:t>; </a:t>
            </a:r>
            <a:br>
              <a:rPr lang="uk-UA" altLang="uk-UA" sz="1700" i="1" dirty="0">
                <a:solidFill>
                  <a:srgbClr val="808080"/>
                </a:solidFill>
                <a:latin typeface="Consolas" panose="020B0609020204030204" pitchFamily="49" charset="0"/>
                <a:cs typeface="Courier New" panose="02070309020205020404" pitchFamily="49" charset="0"/>
              </a:rPr>
            </a:br>
            <a:r>
              <a:rPr lang="uk-UA" altLang="uk-UA" sz="1700" i="1" dirty="0">
                <a:solidFill>
                  <a:srgbClr val="808080"/>
                </a:solidFill>
                <a:latin typeface="Consolas" panose="020B0609020204030204" pitchFamily="49" charset="0"/>
                <a:cs typeface="Courier New" panose="02070309020205020404" pitchFamily="49" charset="0"/>
              </a:rPr>
              <a:t>    </a:t>
            </a:r>
            <a:r>
              <a:rPr lang="uk-UA" altLang="uk-UA" sz="1700" dirty="0">
                <a:latin typeface="Consolas" panose="020B0609020204030204" pitchFamily="49" charset="0"/>
                <a:cs typeface="Courier New" panose="02070309020205020404" pitchFamily="49" charset="0"/>
              </a:rPr>
              <a:t>}, </a:t>
            </a:r>
            <a:r>
              <a:rPr lang="uk-UA" altLang="uk-UA" sz="1700" dirty="0">
                <a:solidFill>
                  <a:srgbClr val="0000FF"/>
                </a:solidFill>
                <a:latin typeface="Consolas" panose="020B0609020204030204" pitchFamily="49" charset="0"/>
                <a:cs typeface="Courier New" panose="02070309020205020404" pitchFamily="49" charset="0"/>
              </a:rPr>
              <a:t>1000</a:t>
            </a:r>
            <a:r>
              <a:rPr lang="uk-UA" altLang="uk-UA" sz="1700" dirty="0">
                <a:latin typeface="Consolas" panose="020B0609020204030204" pitchFamily="49" charset="0"/>
                <a:cs typeface="Courier New" panose="02070309020205020404" pitchFamily="49" charset="0"/>
              </a:rPr>
              <a:t>);</a:t>
            </a:r>
            <a:br>
              <a:rPr lang="uk-UA" altLang="uk-UA" sz="1700" dirty="0">
                <a:latin typeface="Consolas" panose="020B0609020204030204" pitchFamily="49" charset="0"/>
                <a:cs typeface="Courier New" panose="02070309020205020404" pitchFamily="49" charset="0"/>
              </a:rPr>
            </a:br>
            <a:r>
              <a:rPr lang="uk-UA" altLang="uk-UA" sz="1700" dirty="0">
                <a:latin typeface="Consolas" panose="020B0609020204030204" pitchFamily="49" charset="0"/>
                <a:cs typeface="Courier New" panose="02070309020205020404" pitchFamily="49" charset="0"/>
              </a:rPr>
              <a:t>}</a:t>
            </a:r>
            <a:br>
              <a:rPr lang="uk-UA" altLang="uk-UA" sz="1700" dirty="0">
                <a:latin typeface="Consolas" panose="020B0609020204030204" pitchFamily="49" charset="0"/>
                <a:cs typeface="Courier New" panose="02070309020205020404" pitchFamily="49" charset="0"/>
              </a:rPr>
            </a:br>
            <a:r>
              <a:rPr lang="en-US" altLang="uk-UA" sz="1700" b="1" dirty="0">
                <a:solidFill>
                  <a:srgbClr val="000080"/>
                </a:solidFill>
                <a:latin typeface="Consolas" panose="020B0609020204030204" pitchFamily="49" charset="0"/>
                <a:cs typeface="Courier New" panose="02070309020205020404" pitchFamily="49" charset="0"/>
              </a:rPr>
              <a:t>let</a:t>
            </a:r>
            <a:r>
              <a:rPr lang="uk-UA" altLang="uk-UA" sz="1700" b="1" dirty="0">
                <a:solidFill>
                  <a:srgbClr val="000080"/>
                </a:solidFill>
                <a:latin typeface="Consolas" panose="020B0609020204030204" pitchFamily="49" charset="0"/>
                <a:cs typeface="Courier New" panose="02070309020205020404" pitchFamily="49" charset="0"/>
              </a:rPr>
              <a:t> </a:t>
            </a:r>
            <a:r>
              <a:rPr lang="uk-UA" altLang="uk-UA" sz="1700" b="1" i="1" dirty="0">
                <a:solidFill>
                  <a:srgbClr val="660E7A"/>
                </a:solidFill>
                <a:latin typeface="Consolas" panose="020B0609020204030204" pitchFamily="49" charset="0"/>
                <a:cs typeface="Courier New" panose="02070309020205020404" pitchFamily="49" charset="0"/>
              </a:rPr>
              <a:t>p </a:t>
            </a:r>
            <a:r>
              <a:rPr lang="uk-UA" altLang="uk-UA" sz="1700" dirty="0">
                <a:latin typeface="Consolas" panose="020B0609020204030204" pitchFamily="49" charset="0"/>
                <a:cs typeface="Courier New" panose="02070309020205020404" pitchFamily="49" charset="0"/>
              </a:rPr>
              <a:t>= </a:t>
            </a:r>
            <a:r>
              <a:rPr lang="uk-UA" altLang="uk-UA" sz="1700" b="1" dirty="0" err="1">
                <a:solidFill>
                  <a:srgbClr val="000080"/>
                </a:solidFill>
                <a:latin typeface="Consolas" panose="020B0609020204030204" pitchFamily="49" charset="0"/>
                <a:cs typeface="Courier New" panose="02070309020205020404" pitchFamily="49" charset="0"/>
              </a:rPr>
              <a:t>new</a:t>
            </a:r>
            <a:r>
              <a:rPr lang="uk-UA" altLang="uk-UA" sz="1700" b="1" dirty="0">
                <a:solidFill>
                  <a:srgbClr val="000080"/>
                </a:solidFill>
                <a:latin typeface="Consolas" panose="020B0609020204030204" pitchFamily="49" charset="0"/>
                <a:cs typeface="Courier New" panose="02070309020205020404" pitchFamily="49" charset="0"/>
              </a:rPr>
              <a:t> </a:t>
            </a:r>
            <a:r>
              <a:rPr lang="uk-UA" altLang="uk-UA" sz="1700" i="1" dirty="0" err="1">
                <a:latin typeface="Consolas" panose="020B0609020204030204" pitchFamily="49" charset="0"/>
                <a:cs typeface="Courier New" panose="02070309020205020404" pitchFamily="49" charset="0"/>
              </a:rPr>
              <a:t>Person</a:t>
            </a:r>
            <a:r>
              <a:rPr lang="uk-UA" altLang="uk-UA" sz="1700" dirty="0">
                <a:latin typeface="Consolas" panose="020B0609020204030204" pitchFamily="49" charset="0"/>
                <a:cs typeface="Courier New" panose="02070309020205020404" pitchFamily="49" charset="0"/>
              </a:rPr>
              <a:t>();</a:t>
            </a:r>
            <a:endParaRPr lang="uk-UA" altLang="uk-UA" sz="1700" dirty="0">
              <a:solidFill>
                <a:schemeClr val="tx1"/>
              </a:solidFill>
              <a:latin typeface="Consolas" panose="020B0609020204030204" pitchFamily="49" charset="0"/>
            </a:endParaRPr>
          </a:p>
        </p:txBody>
      </p:sp>
    </p:spTree>
    <p:extLst>
      <p:ext uri="{BB962C8B-B14F-4D97-AF65-F5344CB8AC3E}">
        <p14:creationId xmlns:p14="http://schemas.microsoft.com/office/powerpoint/2010/main" val="1805011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12643" y="1105896"/>
            <a:ext cx="11695821" cy="5635145"/>
          </a:xfrm>
        </p:spPr>
        <p:txBody>
          <a:bodyPr rtlCol="0">
            <a:noAutofit/>
          </a:bodyPr>
          <a:lstStyle/>
          <a:p>
            <a:pPr algn="just"/>
            <a:r>
              <a:rPr lang="en-US" dirty="0">
                <a:cs typeface="Arial" panose="020B0604020202020204" pitchFamily="34" charset="0"/>
              </a:rPr>
              <a:t>The </a:t>
            </a:r>
            <a:r>
              <a:rPr lang="en-US" b="1" dirty="0">
                <a:cs typeface="Arial" panose="020B0604020202020204" pitchFamily="34" charset="0"/>
              </a:rPr>
              <a:t>spread operator "</a:t>
            </a:r>
            <a:r>
              <a:rPr lang="en-US" sz="2400" b="1" dirty="0">
                <a:solidFill>
                  <a:srgbClr val="7030A0"/>
                </a:solidFill>
                <a:cs typeface="Arial" panose="020B0604020202020204" pitchFamily="34" charset="0"/>
              </a:rPr>
              <a:t>…</a:t>
            </a:r>
            <a:r>
              <a:rPr lang="en-US" b="1" dirty="0">
                <a:cs typeface="Arial" panose="020B0604020202020204" pitchFamily="34" charset="0"/>
              </a:rPr>
              <a:t>“</a:t>
            </a:r>
            <a:r>
              <a:rPr lang="en-US" dirty="0">
                <a:cs typeface="Arial" panose="020B0604020202020204" pitchFamily="34" charset="0"/>
              </a:rPr>
              <a:t> allows you to extend expressions in places where multiple arguments are provided</a:t>
            </a:r>
            <a:endParaRPr lang="ru-RU" dirty="0">
              <a:cs typeface="Arial" panose="020B0604020202020204" pitchFamily="34" charset="0"/>
            </a:endParaRPr>
          </a:p>
          <a:p>
            <a:pPr algn="just"/>
            <a:r>
              <a:rPr lang="uk-UA" dirty="0">
                <a:cs typeface="Arial" panose="020B0604020202020204" pitchFamily="34" charset="0"/>
              </a:rPr>
              <a:t>             </a:t>
            </a:r>
            <a:r>
              <a:rPr lang="en-US" sz="1900" dirty="0" err="1">
                <a:solidFill>
                  <a:srgbClr val="0070C0"/>
                </a:solidFill>
                <a:latin typeface="Consolas" pitchFamily="49" charset="0"/>
                <a:cs typeface="Arial" panose="020B0604020202020204" pitchFamily="34" charset="0"/>
              </a:rPr>
              <a:t>const</a:t>
            </a:r>
            <a:r>
              <a:rPr lang="en-US" sz="1900" dirty="0">
                <a:solidFill>
                  <a:srgbClr val="0070C0"/>
                </a:solidFill>
                <a:latin typeface="Consolas" pitchFamily="49" charset="0"/>
                <a:cs typeface="Arial" panose="020B0604020202020204" pitchFamily="34" charset="0"/>
              </a:rPr>
              <a:t> </a:t>
            </a:r>
            <a:r>
              <a:rPr lang="en-US" sz="1900" dirty="0">
                <a:latin typeface="Consolas" pitchFamily="49" charset="0"/>
                <a:cs typeface="Arial" panose="020B0604020202020204" pitchFamily="34" charset="0"/>
              </a:rPr>
              <a:t>numbers = [11, 8, 44, 87];</a:t>
            </a:r>
          </a:p>
          <a:p>
            <a:pPr lvl="1" algn="just"/>
            <a:r>
              <a:rPr lang="uk-UA" sz="1900" dirty="0">
                <a:latin typeface="Consolas" pitchFamily="49" charset="0"/>
                <a:cs typeface="Arial" panose="020B0604020202020204" pitchFamily="34" charset="0"/>
              </a:rPr>
              <a:t> </a:t>
            </a:r>
            <a:r>
              <a:rPr lang="en-US" sz="1900" dirty="0" err="1">
                <a:solidFill>
                  <a:srgbClr val="0070C0"/>
                </a:solidFill>
                <a:latin typeface="Consolas" pitchFamily="49" charset="0"/>
                <a:cs typeface="Arial" panose="020B0604020202020204" pitchFamily="34" charset="0"/>
              </a:rPr>
              <a:t>const</a:t>
            </a:r>
            <a:r>
              <a:rPr lang="en-US" sz="1900" dirty="0">
                <a:solidFill>
                  <a:srgbClr val="0070C0"/>
                </a:solidFill>
                <a:latin typeface="Consolas" pitchFamily="49" charset="0"/>
                <a:cs typeface="Arial" panose="020B0604020202020204" pitchFamily="34" charset="0"/>
              </a:rPr>
              <a:t> </a:t>
            </a:r>
            <a:r>
              <a:rPr lang="en-US" sz="1900" dirty="0">
                <a:latin typeface="Consolas" pitchFamily="49" charset="0"/>
                <a:cs typeface="Arial" panose="020B0604020202020204" pitchFamily="34" charset="0"/>
              </a:rPr>
              <a:t>minimum = </a:t>
            </a:r>
            <a:r>
              <a:rPr lang="en-US" sz="1900" dirty="0" err="1">
                <a:latin typeface="Consolas" pitchFamily="49" charset="0"/>
                <a:cs typeface="Arial" panose="020B0604020202020204" pitchFamily="34" charset="0"/>
              </a:rPr>
              <a:t>Math.min</a:t>
            </a:r>
            <a:r>
              <a:rPr lang="en-US" sz="1900" dirty="0">
                <a:latin typeface="Consolas" pitchFamily="49" charset="0"/>
                <a:cs typeface="Arial" panose="020B0604020202020204" pitchFamily="34" charset="0"/>
              </a:rPr>
              <a:t>(</a:t>
            </a:r>
            <a:r>
              <a:rPr lang="en-US" sz="2000" b="1" dirty="0">
                <a:solidFill>
                  <a:srgbClr val="7030A0"/>
                </a:solidFill>
                <a:latin typeface="Consolas" pitchFamily="49" charset="0"/>
                <a:cs typeface="Arial" panose="020B0604020202020204" pitchFamily="34" charset="0"/>
              </a:rPr>
              <a:t>...</a:t>
            </a:r>
            <a:r>
              <a:rPr lang="en-US" sz="1900" dirty="0">
                <a:latin typeface="Consolas" pitchFamily="49" charset="0"/>
                <a:cs typeface="Arial" panose="020B0604020202020204" pitchFamily="34" charset="0"/>
              </a:rPr>
              <a:t>numbers);</a:t>
            </a:r>
          </a:p>
          <a:p>
            <a:pPr lvl="1" algn="just"/>
            <a:r>
              <a:rPr lang="uk-UA" sz="1900" dirty="0">
                <a:latin typeface="Consolas" pitchFamily="49" charset="0"/>
                <a:cs typeface="Arial" panose="020B0604020202020204" pitchFamily="34" charset="0"/>
              </a:rPr>
              <a:t> </a:t>
            </a:r>
            <a:r>
              <a:rPr lang="en-US" sz="1900" dirty="0">
                <a:solidFill>
                  <a:srgbClr val="0070C0"/>
                </a:solidFill>
                <a:latin typeface="Consolas" pitchFamily="49" charset="0"/>
                <a:cs typeface="Arial" panose="020B0604020202020204" pitchFamily="34" charset="0"/>
              </a:rPr>
              <a:t>console.log</a:t>
            </a:r>
            <a:r>
              <a:rPr lang="en-US" sz="1900" dirty="0">
                <a:latin typeface="Consolas" pitchFamily="49" charset="0"/>
                <a:cs typeface="Arial" panose="020B0604020202020204" pitchFamily="34" charset="0"/>
              </a:rPr>
              <a:t>(minimum); // 8</a:t>
            </a:r>
          </a:p>
          <a:p>
            <a:pPr algn="just"/>
            <a:r>
              <a:rPr lang="en-US" dirty="0"/>
              <a:t>Spread will expand the array in place and pass the elements in as if it were a comma separated list.</a:t>
            </a:r>
          </a:p>
          <a:p>
            <a:pPr algn="just"/>
            <a:endParaRPr lang="uk-UA" dirty="0">
              <a:cs typeface="Arial" panose="020B0604020202020204" pitchFamily="34" charset="0"/>
            </a:endParaRPr>
          </a:p>
          <a:p>
            <a:pPr algn="just"/>
            <a:r>
              <a:rPr lang="en-US" b="1" dirty="0"/>
              <a:t>Using the spread operator to </a:t>
            </a:r>
            <a:r>
              <a:rPr lang="en-US" b="1" dirty="0" err="1">
                <a:solidFill>
                  <a:srgbClr val="7030A0"/>
                </a:solidFill>
              </a:rPr>
              <a:t>concat</a:t>
            </a:r>
            <a:endParaRPr lang="en-US" b="1" dirty="0">
              <a:solidFill>
                <a:srgbClr val="7030A0"/>
              </a:solidFill>
            </a:endParaRPr>
          </a:p>
          <a:p>
            <a:pPr algn="just"/>
            <a:r>
              <a:rPr lang="en-US" dirty="0"/>
              <a:t>You can also use the spread operator to concatenate arrays together! Since spread expands arrays, we can expand arrays in arrays!</a:t>
            </a:r>
            <a:endParaRPr lang="uk-UA" dirty="0">
              <a:cs typeface="Arial" panose="020B0604020202020204" pitchFamily="34" charset="0"/>
            </a:endParaRPr>
          </a:p>
          <a:p>
            <a:pPr algn="just"/>
            <a:r>
              <a:rPr lang="en-US" dirty="0">
                <a:cs typeface="Arial" panose="020B0604020202020204" pitchFamily="34" charset="0"/>
              </a:rPr>
              <a:t>	</a:t>
            </a:r>
            <a:r>
              <a:rPr lang="en-US" sz="1800" dirty="0" err="1">
                <a:solidFill>
                  <a:srgbClr val="0070C0"/>
                </a:solidFill>
                <a:latin typeface="Consolas" pitchFamily="49" charset="0"/>
                <a:cs typeface="Consolas" pitchFamily="49" charset="0"/>
              </a:rPr>
              <a:t>const</a:t>
            </a:r>
            <a:r>
              <a:rPr lang="en-US"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arr1 = [7, 3, 9, 12, 21];</a:t>
            </a:r>
          </a:p>
          <a:p>
            <a:pPr algn="just"/>
            <a:r>
              <a:rPr lang="en-US" sz="1800" dirty="0">
                <a:latin typeface="Consolas" pitchFamily="49" charset="0"/>
                <a:cs typeface="Consolas" pitchFamily="49" charset="0"/>
              </a:rPr>
              <a:t>	</a:t>
            </a:r>
            <a:r>
              <a:rPr lang="en-US" sz="1800" dirty="0" err="1">
                <a:solidFill>
                  <a:srgbClr val="0070C0"/>
                </a:solidFill>
                <a:latin typeface="Consolas" pitchFamily="49" charset="0"/>
                <a:cs typeface="Consolas" pitchFamily="49" charset="0"/>
              </a:rPr>
              <a:t>const</a:t>
            </a:r>
            <a:r>
              <a:rPr lang="en-US"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arr2 = [22, 7, 15, 18, 33];</a:t>
            </a:r>
          </a:p>
          <a:p>
            <a:pPr algn="just"/>
            <a:r>
              <a:rPr lang="en-US" sz="1800" dirty="0">
                <a:latin typeface="Consolas" pitchFamily="49" charset="0"/>
                <a:cs typeface="Consolas" pitchFamily="49" charset="0"/>
              </a:rPr>
              <a:t>	</a:t>
            </a:r>
            <a:r>
              <a:rPr lang="en-US" sz="1800" dirty="0" err="1">
                <a:solidFill>
                  <a:srgbClr val="0070C0"/>
                </a:solidFill>
                <a:latin typeface="Consolas" pitchFamily="49" charset="0"/>
                <a:cs typeface="Consolas" pitchFamily="49" charset="0"/>
              </a:rPr>
              <a:t>const</a:t>
            </a:r>
            <a:r>
              <a:rPr lang="en-US" sz="1800" dirty="0">
                <a:solidFill>
                  <a:srgbClr val="0070C0"/>
                </a:solidFill>
                <a:latin typeface="Consolas" pitchFamily="49" charset="0"/>
                <a:cs typeface="Consolas" pitchFamily="49" charset="0"/>
              </a:rPr>
              <a:t> </a:t>
            </a:r>
            <a:r>
              <a:rPr lang="en-US" sz="1800" dirty="0" err="1">
                <a:latin typeface="Consolas" pitchFamily="49" charset="0"/>
                <a:cs typeface="Consolas" pitchFamily="49" charset="0"/>
              </a:rPr>
              <a:t>concatArray</a:t>
            </a:r>
            <a:r>
              <a:rPr lang="en-US" sz="1800" dirty="0">
                <a:latin typeface="Consolas" pitchFamily="49" charset="0"/>
                <a:cs typeface="Consolas" pitchFamily="49" charset="0"/>
              </a:rPr>
              <a:t> = [</a:t>
            </a:r>
            <a:r>
              <a:rPr lang="en-US" sz="1800" b="1" dirty="0">
                <a:solidFill>
                  <a:srgbClr val="7030A0"/>
                </a:solidFill>
                <a:latin typeface="Consolas" pitchFamily="49" charset="0"/>
                <a:cs typeface="Consolas" pitchFamily="49" charset="0"/>
              </a:rPr>
              <a:t>...</a:t>
            </a:r>
            <a:r>
              <a:rPr lang="en-US" sz="1800" dirty="0">
                <a:latin typeface="Consolas" pitchFamily="49" charset="0"/>
                <a:cs typeface="Consolas" pitchFamily="49" charset="0"/>
              </a:rPr>
              <a:t>arr1, </a:t>
            </a:r>
            <a:r>
              <a:rPr lang="en-US" sz="1800" b="1" dirty="0">
                <a:solidFill>
                  <a:srgbClr val="7030A0"/>
                </a:solidFill>
                <a:latin typeface="Consolas" pitchFamily="49" charset="0"/>
                <a:cs typeface="Consolas" pitchFamily="49" charset="0"/>
              </a:rPr>
              <a:t>...</a:t>
            </a:r>
            <a:r>
              <a:rPr lang="en-US" sz="1800" dirty="0">
                <a:latin typeface="Consolas" pitchFamily="49" charset="0"/>
                <a:cs typeface="Consolas" pitchFamily="49" charset="0"/>
              </a:rPr>
              <a:t>arr2];</a:t>
            </a:r>
          </a:p>
          <a:p>
            <a:pPr algn="just"/>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concatArray</a:t>
            </a:r>
            <a:r>
              <a:rPr lang="en-US" sz="1800" dirty="0">
                <a:latin typeface="Consolas" pitchFamily="49" charset="0"/>
                <a:cs typeface="Consolas" pitchFamily="49" charset="0"/>
              </a:rPr>
              <a:t>); // [</a:t>
            </a:r>
            <a:r>
              <a:rPr lang="ru-RU" sz="1800" dirty="0">
                <a:latin typeface="Consolas" pitchFamily="49" charset="0"/>
                <a:cs typeface="Consolas" pitchFamily="49" charset="0"/>
              </a:rPr>
              <a:t>7, 3, 9, 12, 21, 22, 7, 15, 18, 33</a:t>
            </a:r>
            <a:r>
              <a:rPr lang="en-US" sz="1800" dirty="0">
                <a:latin typeface="Consolas" pitchFamily="49" charset="0"/>
                <a:cs typeface="Consolas" pitchFamily="49" charset="0"/>
              </a:rPr>
              <a:t>]</a:t>
            </a:r>
          </a:p>
          <a:p>
            <a:pPr algn="just"/>
            <a:r>
              <a:rPr lang="en-US" sz="1900" dirty="0">
                <a:solidFill>
                  <a:srgbClr val="00B050"/>
                </a:solidFill>
                <a:latin typeface="Consolas" pitchFamily="49" charset="0"/>
                <a:cs typeface="Arial" panose="020B0604020202020204" pitchFamily="34" charset="0"/>
              </a:rPr>
              <a:t>     </a:t>
            </a:r>
            <a:endParaRPr lang="uk-UA" sz="1900" dirty="0">
              <a:solidFill>
                <a:srgbClr val="00B050"/>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panose="02000506030000020004" pitchFamily="2" charset="0"/>
              </a:rPr>
              <a:t>Spread operator</a:t>
            </a:r>
          </a:p>
        </p:txBody>
      </p:sp>
    </p:spTree>
    <p:extLst>
      <p:ext uri="{BB962C8B-B14F-4D97-AF65-F5344CB8AC3E}">
        <p14:creationId xmlns:p14="http://schemas.microsoft.com/office/powerpoint/2010/main" val="121947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29610" y="1105896"/>
            <a:ext cx="11483162" cy="5635145"/>
          </a:xfrm>
        </p:spPr>
        <p:txBody>
          <a:bodyPr rtlCol="0">
            <a:noAutofit/>
          </a:bodyPr>
          <a:lstStyle/>
          <a:p>
            <a:pPr algn="just">
              <a:spcBef>
                <a:spcPts val="0"/>
              </a:spcBef>
              <a:spcAft>
                <a:spcPts val="1200"/>
              </a:spcAft>
            </a:pPr>
            <a:r>
              <a:rPr lang="en-US" dirty="0">
                <a:cs typeface="Arial" panose="020B0604020202020204" pitchFamily="34" charset="0"/>
              </a:rPr>
              <a:t>If more parameters than declared are passed to the function, all remaining parameters can be obtained using the operator</a:t>
            </a:r>
            <a:r>
              <a:rPr lang="ru-RU" dirty="0">
                <a:cs typeface="Arial" panose="020B0604020202020204" pitchFamily="34" charset="0"/>
              </a:rPr>
              <a:t> </a:t>
            </a:r>
            <a:r>
              <a:rPr lang="en-US" dirty="0">
                <a:cs typeface="Arial" panose="020B0604020202020204" pitchFamily="34" charset="0"/>
              </a:rPr>
              <a:t>"</a:t>
            </a:r>
            <a:r>
              <a:rPr lang="ru-RU" b="1" dirty="0">
                <a:solidFill>
                  <a:srgbClr val="7030A0"/>
                </a:solidFill>
                <a:cs typeface="Arial" panose="020B0604020202020204" pitchFamily="34" charset="0"/>
              </a:rPr>
              <a:t>...</a:t>
            </a:r>
            <a:r>
              <a:rPr lang="en-US" dirty="0">
                <a:cs typeface="Arial" panose="020B0604020202020204" pitchFamily="34" charset="0"/>
              </a:rPr>
              <a:t>"</a:t>
            </a:r>
            <a:r>
              <a:rPr lang="ru-RU" dirty="0">
                <a:cs typeface="Arial" panose="020B0604020202020204" pitchFamily="34" charset="0"/>
              </a:rPr>
              <a:t>:</a:t>
            </a:r>
            <a:endParaRPr lang="en-US" dirty="0">
              <a:cs typeface="Arial" panose="020B0604020202020204" pitchFamily="34" charset="0"/>
            </a:endParaRPr>
          </a:p>
          <a:p>
            <a:pPr lvl="1">
              <a:spcBef>
                <a:spcPts val="0"/>
              </a:spcBef>
            </a:pPr>
            <a:r>
              <a:rPr lang="en-US" sz="1800" dirty="0" err="1">
                <a:solidFill>
                  <a:srgbClr val="0070C0"/>
                </a:solidFill>
                <a:latin typeface="Consolas" pitchFamily="49" charset="0"/>
                <a:cs typeface="Consolas" pitchFamily="49" charset="0"/>
              </a:rPr>
              <a:t>const</a:t>
            </a:r>
            <a:r>
              <a:rPr lang="en-US" sz="1800" dirty="0">
                <a:solidFill>
                  <a:srgbClr val="0070C0"/>
                </a:solidFill>
                <a:latin typeface="Consolas" pitchFamily="49" charset="0"/>
                <a:cs typeface="Consolas" pitchFamily="49" charset="0"/>
              </a:rPr>
              <a:t> </a:t>
            </a:r>
            <a:r>
              <a:rPr lang="en-US" sz="1800" dirty="0" err="1">
                <a:latin typeface="Consolas" pitchFamily="49" charset="0"/>
                <a:cs typeface="Consolas" pitchFamily="49" charset="0"/>
              </a:rPr>
              <a:t>func</a:t>
            </a:r>
            <a:r>
              <a:rPr lang="en-US" sz="1800" dirty="0">
                <a:latin typeface="Consolas" pitchFamily="49" charset="0"/>
                <a:cs typeface="Consolas" pitchFamily="49" charset="0"/>
              </a:rPr>
              <a:t> = (arg1, ...rest) =&gt; {</a:t>
            </a:r>
          </a:p>
          <a:p>
            <a:pPr lvl="1">
              <a:spcBef>
                <a:spcPts val="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(arg1);</a:t>
            </a:r>
          </a:p>
          <a:p>
            <a:pPr lvl="1">
              <a:spcBef>
                <a:spcPts val="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(rest);</a:t>
            </a:r>
          </a:p>
          <a:p>
            <a:pPr lvl="1">
              <a:spcBef>
                <a:spcPts val="0"/>
              </a:spcBef>
            </a:pPr>
            <a:r>
              <a:rPr lang="en-US" sz="1800" dirty="0">
                <a:latin typeface="Consolas" pitchFamily="49" charset="0"/>
                <a:cs typeface="Consolas" pitchFamily="49" charset="0"/>
              </a:rPr>
              <a:t>}</a:t>
            </a:r>
          </a:p>
          <a:p>
            <a:pPr lvl="1">
              <a:spcBef>
                <a:spcPts val="0"/>
              </a:spcBef>
            </a:pPr>
            <a:r>
              <a:rPr lang="en-US" sz="1800" dirty="0" err="1">
                <a:latin typeface="Consolas" pitchFamily="49" charset="0"/>
                <a:cs typeface="Consolas" pitchFamily="49" charset="0"/>
              </a:rPr>
              <a:t>func</a:t>
            </a:r>
            <a:r>
              <a:rPr lang="en-US" sz="1800" dirty="0">
                <a:latin typeface="Consolas" pitchFamily="49" charset="0"/>
                <a:cs typeface="Consolas" pitchFamily="49" charset="0"/>
              </a:rPr>
              <a:t>("First", "Second", "Third", "Fourth"); </a:t>
            </a:r>
            <a:r>
              <a:rPr lang="en-US" sz="1800" dirty="0">
                <a:solidFill>
                  <a:schemeClr val="bg1">
                    <a:lumMod val="50000"/>
                  </a:schemeClr>
                </a:solidFill>
                <a:latin typeface="Consolas" pitchFamily="49" charset="0"/>
                <a:cs typeface="Consolas" pitchFamily="49" charset="0"/>
              </a:rPr>
              <a:t>// "First"</a:t>
            </a:r>
          </a:p>
          <a:p>
            <a:pPr lvl="1">
              <a:spcBef>
                <a:spcPts val="0"/>
              </a:spcBef>
              <a:spcAft>
                <a:spcPts val="1200"/>
              </a:spcAft>
            </a:pPr>
            <a:r>
              <a:rPr lang="en-US" sz="1800" dirty="0">
                <a:latin typeface="Consolas" pitchFamily="49" charset="0"/>
                <a:cs typeface="Consolas" pitchFamily="49" charset="0"/>
              </a:rPr>
              <a:t>                        </a:t>
            </a:r>
            <a:r>
              <a:rPr lang="uk-UA" sz="1800" dirty="0">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["Second", "Third", "Fourth"]</a:t>
            </a:r>
          </a:p>
          <a:p>
            <a:pPr algn="just">
              <a:spcBef>
                <a:spcPts val="0"/>
              </a:spcBef>
              <a:spcAft>
                <a:spcPts val="1200"/>
              </a:spcAft>
            </a:pPr>
            <a:r>
              <a:rPr lang="en-US" dirty="0">
                <a:cs typeface="Arial" panose="020B0604020202020204" pitchFamily="34" charset="0"/>
              </a:rPr>
              <a:t>Rest will get all the parameters after the first</a:t>
            </a:r>
            <a:r>
              <a:rPr lang="uk-UA" dirty="0">
                <a:cs typeface="Arial" panose="020B0604020202020204" pitchFamily="34" charset="0"/>
              </a:rPr>
              <a:t>.</a:t>
            </a:r>
          </a:p>
          <a:p>
            <a:pPr algn="just">
              <a:spcBef>
                <a:spcPts val="0"/>
              </a:spcBef>
            </a:pPr>
            <a:endParaRPr lang="uk-UA" sz="2000" dirty="0">
              <a:latin typeface="Arial" panose="020B0604020202020204" pitchFamily="34" charset="0"/>
              <a:cs typeface="Arial" panose="020B0604020202020204" pitchFamily="34" charset="0"/>
            </a:endParaRPr>
          </a:p>
          <a:p>
            <a:pPr algn="just">
              <a:spcBef>
                <a:spcPts val="0"/>
              </a:spcBef>
              <a:spcAft>
                <a:spcPts val="1200"/>
              </a:spcAft>
            </a:pPr>
            <a:r>
              <a:rPr lang="en-US" dirty="0">
                <a:cs typeface="Arial" panose="020B0604020202020204" pitchFamily="34" charset="0"/>
              </a:rPr>
              <a:t>The operator </a:t>
            </a:r>
            <a:r>
              <a:rPr lang="en-US" b="1" dirty="0">
                <a:cs typeface="Arial" panose="020B0604020202020204" pitchFamily="34" charset="0"/>
              </a:rPr>
              <a:t>...</a:t>
            </a:r>
            <a:r>
              <a:rPr lang="en-US" dirty="0">
                <a:cs typeface="Arial" panose="020B0604020202020204" pitchFamily="34" charset="0"/>
              </a:rPr>
              <a:t> can also be used when calling a function to pass an </a:t>
            </a:r>
            <a:r>
              <a:rPr lang="en-US" b="1" dirty="0">
                <a:solidFill>
                  <a:srgbClr val="7030A0"/>
                </a:solidFill>
                <a:cs typeface="Arial" panose="020B0604020202020204" pitchFamily="34" charset="0"/>
              </a:rPr>
              <a:t>array of parameters as a list</a:t>
            </a:r>
            <a:r>
              <a:rPr lang="en-US" dirty="0">
                <a:cs typeface="Arial" panose="020B0604020202020204" pitchFamily="34" charset="0"/>
              </a:rPr>
              <a:t>:</a:t>
            </a:r>
          </a:p>
          <a:p>
            <a:pPr lvl="1">
              <a:spcBef>
                <a:spcPts val="0"/>
              </a:spcBef>
            </a:pPr>
            <a:r>
              <a:rPr lang="en-US" sz="1800" dirty="0">
                <a:solidFill>
                  <a:srgbClr val="0070C0"/>
                </a:solidFill>
                <a:latin typeface="Consolas" pitchFamily="49" charset="0"/>
                <a:cs typeface="Consolas" pitchFamily="49" charset="0"/>
              </a:rPr>
              <a:t>function </a:t>
            </a:r>
            <a:r>
              <a:rPr lang="en-US" sz="1800" dirty="0" err="1">
                <a:latin typeface="Consolas" pitchFamily="49" charset="0"/>
                <a:cs typeface="Consolas" pitchFamily="49" charset="0"/>
              </a:rPr>
              <a:t>func</a:t>
            </a:r>
            <a:r>
              <a:rPr lang="en-US" sz="1800" dirty="0">
                <a:latin typeface="Consolas" pitchFamily="49" charset="0"/>
                <a:cs typeface="Consolas" pitchFamily="49" charset="0"/>
              </a:rPr>
              <a:t>(arg1, arg2, arg3) {</a:t>
            </a:r>
          </a:p>
          <a:p>
            <a:pPr lvl="1">
              <a:spcBef>
                <a:spcPts val="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(arg1 + " " + arg2 + " " + arg3);</a:t>
            </a:r>
          </a:p>
          <a:p>
            <a:pPr lvl="1">
              <a:spcBef>
                <a:spcPts val="0"/>
              </a:spcBef>
            </a:pPr>
            <a:r>
              <a:rPr lang="en-US" sz="1800" dirty="0">
                <a:latin typeface="Consolas" pitchFamily="49" charset="0"/>
                <a:cs typeface="Consolas" pitchFamily="49" charset="0"/>
              </a:rPr>
              <a:t>}</a:t>
            </a:r>
          </a:p>
          <a:p>
            <a:pPr lvl="1">
              <a:spcBef>
                <a:spcPts val="0"/>
              </a:spcBef>
            </a:pPr>
            <a:r>
              <a:rPr lang="en-US" sz="1800" dirty="0" err="1">
                <a:solidFill>
                  <a:srgbClr val="0070C0"/>
                </a:solidFill>
                <a:latin typeface="Consolas" pitchFamily="49" charset="0"/>
                <a:cs typeface="Consolas" pitchFamily="49" charset="0"/>
              </a:rPr>
              <a:t>const</a:t>
            </a:r>
            <a:r>
              <a:rPr lang="en-US"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data = ["First", "Second", "Third", "Fourth"];</a:t>
            </a:r>
          </a:p>
          <a:p>
            <a:pPr lvl="1">
              <a:spcBef>
                <a:spcPts val="0"/>
              </a:spcBef>
            </a:pPr>
            <a:r>
              <a:rPr lang="en-US" sz="1800" dirty="0" err="1">
                <a:latin typeface="Consolas" pitchFamily="49" charset="0"/>
                <a:cs typeface="Consolas" pitchFamily="49" charset="0"/>
              </a:rPr>
              <a:t>func</a:t>
            </a:r>
            <a:r>
              <a:rPr lang="en-US" sz="1800" dirty="0">
                <a:latin typeface="Consolas" pitchFamily="49" charset="0"/>
                <a:cs typeface="Consolas" pitchFamily="49" charset="0"/>
              </a:rPr>
              <a:t>(data); </a:t>
            </a:r>
            <a:r>
              <a:rPr lang="uk-UA" sz="1800" dirty="0">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"First, Second, Third, Fourth undefined </a:t>
            </a:r>
            <a:r>
              <a:rPr lang="en-US" sz="1800" dirty="0" err="1">
                <a:solidFill>
                  <a:schemeClr val="bg1">
                    <a:lumMod val="50000"/>
                  </a:schemeClr>
                </a:solidFill>
                <a:latin typeface="Consolas" pitchFamily="49" charset="0"/>
                <a:cs typeface="Consolas" pitchFamily="49" charset="0"/>
              </a:rPr>
              <a:t>undefined</a:t>
            </a:r>
            <a:r>
              <a:rPr lang="en-US" sz="1800" dirty="0">
                <a:solidFill>
                  <a:schemeClr val="bg1">
                    <a:lumMod val="50000"/>
                  </a:schemeClr>
                </a:solidFill>
                <a:latin typeface="Consolas" pitchFamily="49" charset="0"/>
                <a:cs typeface="Consolas" pitchFamily="49" charset="0"/>
              </a:rPr>
              <a:t>"</a:t>
            </a:r>
          </a:p>
          <a:p>
            <a:pPr lvl="1">
              <a:spcBef>
                <a:spcPts val="0"/>
              </a:spcBef>
            </a:pPr>
            <a:r>
              <a:rPr lang="en-US" sz="1800" dirty="0" err="1">
                <a:latin typeface="Consolas" pitchFamily="49" charset="0"/>
                <a:cs typeface="Consolas" pitchFamily="49" charset="0"/>
              </a:rPr>
              <a:t>func</a:t>
            </a:r>
            <a:r>
              <a:rPr lang="en-US" sz="1800" dirty="0">
                <a:latin typeface="Consolas" pitchFamily="49" charset="0"/>
                <a:cs typeface="Consolas" pitchFamily="49" charset="0"/>
              </a:rPr>
              <a:t>(...data); </a:t>
            </a:r>
            <a:r>
              <a:rPr lang="en-US" sz="1800" dirty="0">
                <a:solidFill>
                  <a:schemeClr val="bg1">
                    <a:lumMod val="50000"/>
                  </a:schemeClr>
                </a:solidFill>
                <a:latin typeface="Consolas" pitchFamily="49" charset="0"/>
                <a:cs typeface="Consolas" pitchFamily="49" charset="0"/>
              </a:rPr>
              <a:t>// "First Second Third"</a:t>
            </a:r>
          </a:p>
          <a:p>
            <a:pPr algn="just">
              <a:spcBef>
                <a:spcPts val="0"/>
              </a:spcBef>
            </a:pPr>
            <a:endParaRPr lang="ru-RU" sz="18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pPr marL="0" lvl="1"/>
            <a:r>
              <a:rPr lang="en-US" sz="3600" dirty="0">
                <a:latin typeface="Proxima Nova Black" charset="0"/>
                <a:cs typeface="Arial" panose="020B0604020202020204" pitchFamily="34" charset="0"/>
              </a:rPr>
              <a:t>rest parameters</a:t>
            </a:r>
          </a:p>
        </p:txBody>
      </p:sp>
    </p:spTree>
    <p:extLst>
      <p:ext uri="{BB962C8B-B14F-4D97-AF65-F5344CB8AC3E}">
        <p14:creationId xmlns:p14="http://schemas.microsoft.com/office/powerpoint/2010/main" val="4218655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21012" y="914400"/>
            <a:ext cx="11651247" cy="5613981"/>
          </a:xfrm>
        </p:spPr>
        <p:txBody>
          <a:bodyPr rtlCol="0">
            <a:noAutofit/>
          </a:bodyPr>
          <a:lstStyle/>
          <a:p>
            <a:pPr lvl="0">
              <a:lnSpc>
                <a:spcPct val="100000"/>
              </a:lnSpc>
              <a:spcBef>
                <a:spcPts val="0"/>
              </a:spcBef>
              <a:buClrTx/>
              <a:defRPr/>
            </a:pPr>
            <a:r>
              <a:rPr lang="en-US" altLang="uk-UA" dirty="0">
                <a:cs typeface="Consolas" pitchFamily="49" charset="0"/>
              </a:rPr>
              <a:t>Another important innovation is </a:t>
            </a:r>
            <a:r>
              <a:rPr lang="en-US" altLang="uk-UA" b="1" dirty="0" err="1">
                <a:solidFill>
                  <a:srgbClr val="7030A0"/>
                </a:solidFill>
                <a:cs typeface="Consolas" pitchFamily="49" charset="0"/>
              </a:rPr>
              <a:t>destructuring</a:t>
            </a:r>
            <a:r>
              <a:rPr lang="en-US" altLang="uk-UA" dirty="0">
                <a:cs typeface="Consolas" pitchFamily="49" charset="0"/>
              </a:rPr>
              <a:t>, which is a syntactic construction of language that allows us to derive values from arrays or objects into separate variables.</a:t>
            </a:r>
          </a:p>
          <a:p>
            <a:pPr lvl="0">
              <a:lnSpc>
                <a:spcPct val="100000"/>
              </a:lnSpc>
              <a:spcBef>
                <a:spcPts val="0"/>
              </a:spcBef>
              <a:spcAft>
                <a:spcPts val="1200"/>
              </a:spcAft>
              <a:buClrTx/>
              <a:defRPr/>
            </a:pPr>
            <a:r>
              <a:rPr lang="en-US" altLang="uk-UA" dirty="0">
                <a:cs typeface="Consolas" pitchFamily="49" charset="0"/>
              </a:rPr>
              <a:t>The syntax for destructing is similar to literal expressions, however, on the left side of the assignment statement, the elements to be obtained from the array or object indicated on the right side are specified</a:t>
            </a:r>
            <a:r>
              <a:rPr lang="uk-UA" altLang="uk-UA" dirty="0">
                <a:cs typeface="Consolas" pitchFamily="49" charset="0"/>
              </a:rPr>
              <a:t>.</a:t>
            </a:r>
            <a:endParaRPr lang="en-US" altLang="uk-UA" dirty="0">
              <a:cs typeface="Consolas" pitchFamily="49" charset="0"/>
            </a:endParaRPr>
          </a:p>
          <a:p>
            <a:pPr lvl="0">
              <a:lnSpc>
                <a:spcPct val="100000"/>
              </a:lnSpc>
              <a:spcBef>
                <a:spcPts val="0"/>
              </a:spcBef>
              <a:buClrTx/>
              <a:defRPr/>
            </a:pPr>
            <a:r>
              <a:rPr lang="en-US" altLang="uk-UA" dirty="0">
                <a:cs typeface="Consolas" pitchFamily="49" charset="0"/>
              </a:rPr>
              <a:t>	</a:t>
            </a:r>
            <a:r>
              <a:rPr lang="en-US" altLang="uk-UA" dirty="0" err="1">
                <a:solidFill>
                  <a:srgbClr val="0070C0"/>
                </a:solidFill>
                <a:cs typeface="Consolas" pitchFamily="49" charset="0"/>
              </a:rPr>
              <a:t>const</a:t>
            </a:r>
            <a:r>
              <a:rPr lang="en-US" altLang="uk-UA" dirty="0">
                <a:cs typeface="Consolas" pitchFamily="49" charset="0"/>
              </a:rPr>
              <a:t> colors = ["red", "green", "blue"];</a:t>
            </a:r>
          </a:p>
          <a:p>
            <a:pPr lvl="0">
              <a:lnSpc>
                <a:spcPct val="100000"/>
              </a:lnSpc>
              <a:spcBef>
                <a:spcPts val="0"/>
              </a:spcBef>
              <a:buClrTx/>
              <a:defRPr/>
            </a:pPr>
            <a:r>
              <a:rPr lang="en-US" altLang="uk-UA" dirty="0">
                <a:cs typeface="Consolas" pitchFamily="49" charset="0"/>
              </a:rPr>
              <a:t>	</a:t>
            </a:r>
            <a:r>
              <a:rPr lang="en-US" altLang="uk-UA" dirty="0" err="1">
                <a:solidFill>
                  <a:srgbClr val="0070C0"/>
                </a:solidFill>
                <a:cs typeface="Consolas" pitchFamily="49" charset="0"/>
              </a:rPr>
              <a:t>const</a:t>
            </a:r>
            <a:r>
              <a:rPr lang="en-US" altLang="uk-UA" dirty="0">
                <a:cs typeface="Consolas" pitchFamily="49" charset="0"/>
              </a:rPr>
              <a:t> [</a:t>
            </a:r>
            <a:r>
              <a:rPr lang="en-US" altLang="uk-UA" dirty="0" err="1">
                <a:cs typeface="Consolas" pitchFamily="49" charset="0"/>
              </a:rPr>
              <a:t>firstColor</a:t>
            </a:r>
            <a:r>
              <a:rPr lang="en-US" altLang="uk-UA" dirty="0">
                <a:cs typeface="Consolas" pitchFamily="49" charset="0"/>
              </a:rPr>
              <a:t>, </a:t>
            </a:r>
            <a:r>
              <a:rPr lang="en-US" altLang="uk-UA" dirty="0" err="1">
                <a:cs typeface="Consolas" pitchFamily="49" charset="0"/>
              </a:rPr>
              <a:t>secondColor</a:t>
            </a:r>
            <a:r>
              <a:rPr lang="en-US" altLang="uk-UA" dirty="0">
                <a:cs typeface="Consolas" pitchFamily="49" charset="0"/>
              </a:rPr>
              <a:t>] = colors;</a:t>
            </a:r>
          </a:p>
          <a:p>
            <a:pPr lvl="0">
              <a:lnSpc>
                <a:spcPct val="100000"/>
              </a:lnSpc>
              <a:spcBef>
                <a:spcPts val="0"/>
              </a:spcBef>
              <a:buClrTx/>
              <a:defRPr/>
            </a:pPr>
            <a:r>
              <a:rPr lang="en-US" altLang="uk-UA" dirty="0">
                <a:cs typeface="Consolas" pitchFamily="49" charset="0"/>
              </a:rPr>
              <a:t>	</a:t>
            </a:r>
            <a:r>
              <a:rPr lang="en-US" altLang="uk-UA" dirty="0">
                <a:solidFill>
                  <a:srgbClr val="0070C0"/>
                </a:solidFill>
                <a:cs typeface="Consolas" pitchFamily="49" charset="0"/>
              </a:rPr>
              <a:t>console.log</a:t>
            </a:r>
            <a:r>
              <a:rPr lang="en-US" altLang="uk-UA" dirty="0">
                <a:cs typeface="Consolas" pitchFamily="49" charset="0"/>
              </a:rPr>
              <a:t>(</a:t>
            </a:r>
            <a:r>
              <a:rPr lang="en-US" altLang="uk-UA" dirty="0" err="1">
                <a:cs typeface="Consolas" pitchFamily="49" charset="0"/>
              </a:rPr>
              <a:t>firstColor</a:t>
            </a:r>
            <a:r>
              <a:rPr lang="en-US" altLang="uk-UA" dirty="0">
                <a:cs typeface="Consolas" pitchFamily="49" charset="0"/>
              </a:rPr>
              <a:t>); 	</a:t>
            </a:r>
            <a:r>
              <a:rPr lang="uk-UA" altLang="uk-UA" dirty="0">
                <a:cs typeface="Consolas" pitchFamily="49" charset="0"/>
              </a:rPr>
              <a:t>     </a:t>
            </a:r>
            <a:r>
              <a:rPr lang="en-US" altLang="uk-UA" dirty="0">
                <a:cs typeface="Consolas" pitchFamily="49" charset="0"/>
              </a:rPr>
              <a:t>// "red"</a:t>
            </a:r>
          </a:p>
          <a:p>
            <a:pPr lvl="0">
              <a:lnSpc>
                <a:spcPct val="100000"/>
              </a:lnSpc>
              <a:spcBef>
                <a:spcPts val="0"/>
              </a:spcBef>
              <a:buClrTx/>
              <a:defRPr/>
            </a:pPr>
            <a:r>
              <a:rPr lang="en-US" altLang="uk-UA" dirty="0">
                <a:cs typeface="Consolas" pitchFamily="49" charset="0"/>
              </a:rPr>
              <a:t>	</a:t>
            </a:r>
            <a:r>
              <a:rPr lang="en-US" altLang="uk-UA" dirty="0">
                <a:solidFill>
                  <a:srgbClr val="0070C0"/>
                </a:solidFill>
                <a:cs typeface="Consolas" pitchFamily="49" charset="0"/>
              </a:rPr>
              <a:t>console.log</a:t>
            </a:r>
            <a:r>
              <a:rPr lang="en-US" altLang="uk-UA" dirty="0">
                <a:cs typeface="Consolas" pitchFamily="49" charset="0"/>
              </a:rPr>
              <a:t>(</a:t>
            </a:r>
            <a:r>
              <a:rPr lang="en-US" altLang="uk-UA" dirty="0" err="1">
                <a:cs typeface="Consolas" pitchFamily="49" charset="0"/>
              </a:rPr>
              <a:t>secondColor</a:t>
            </a:r>
            <a:r>
              <a:rPr lang="en-US" altLang="uk-UA" dirty="0">
                <a:cs typeface="Consolas" pitchFamily="49" charset="0"/>
              </a:rPr>
              <a:t>); </a:t>
            </a:r>
            <a:r>
              <a:rPr lang="uk-UA" altLang="uk-UA" dirty="0">
                <a:cs typeface="Consolas" pitchFamily="49" charset="0"/>
              </a:rPr>
              <a:t> </a:t>
            </a:r>
            <a:r>
              <a:rPr lang="en-US" altLang="uk-UA" dirty="0">
                <a:cs typeface="Consolas" pitchFamily="49" charset="0"/>
              </a:rPr>
              <a:t>// "green"</a:t>
            </a:r>
          </a:p>
          <a:p>
            <a:pPr lvl="0">
              <a:lnSpc>
                <a:spcPct val="100000"/>
              </a:lnSpc>
              <a:spcBef>
                <a:spcPts val="0"/>
              </a:spcBef>
              <a:buClrTx/>
              <a:defRPr/>
            </a:pPr>
            <a:endParaRPr lang="en-US" altLang="uk-UA" dirty="0">
              <a:cs typeface="Consolas" pitchFamily="49" charset="0"/>
            </a:endParaRPr>
          </a:p>
          <a:p>
            <a:pPr lvl="0">
              <a:lnSpc>
                <a:spcPct val="100000"/>
              </a:lnSpc>
              <a:spcBef>
                <a:spcPts val="0"/>
              </a:spcBef>
              <a:spcAft>
                <a:spcPts val="600"/>
              </a:spcAft>
              <a:buClrTx/>
              <a:defRPr/>
            </a:pPr>
            <a:r>
              <a:rPr lang="en-US" altLang="uk-UA" dirty="0">
                <a:cs typeface="Consolas" pitchFamily="49" charset="0"/>
              </a:rPr>
              <a:t>You can also omit items in the </a:t>
            </a:r>
            <a:r>
              <a:rPr lang="en-US" altLang="uk-UA" dirty="0" err="1">
                <a:cs typeface="Consolas" pitchFamily="49" charset="0"/>
              </a:rPr>
              <a:t>destructuring</a:t>
            </a:r>
            <a:r>
              <a:rPr lang="en-US" altLang="uk-UA" dirty="0">
                <a:cs typeface="Consolas" pitchFamily="49" charset="0"/>
              </a:rPr>
              <a:t> template and give the name of the variable you need. For example, if you need a third element of an array, there is no need to substitute names for the first and second elements</a:t>
            </a:r>
            <a:r>
              <a:rPr lang="ru-RU" altLang="uk-UA" dirty="0">
                <a:cs typeface="Consolas" pitchFamily="49" charset="0"/>
              </a:rPr>
              <a:t>.</a:t>
            </a:r>
            <a:endParaRPr lang="en-US" altLang="uk-UA" dirty="0">
              <a:cs typeface="Consolas" pitchFamily="49" charset="0"/>
            </a:endParaRPr>
          </a:p>
          <a:p>
            <a:pPr lvl="0">
              <a:lnSpc>
                <a:spcPct val="100000"/>
              </a:lnSpc>
              <a:spcBef>
                <a:spcPts val="0"/>
              </a:spcBef>
              <a:buClrTx/>
              <a:defRPr/>
            </a:pPr>
            <a:r>
              <a:rPr lang="en-US" altLang="uk-UA" dirty="0">
                <a:cs typeface="Consolas" pitchFamily="49" charset="0"/>
              </a:rPr>
              <a:t>	</a:t>
            </a:r>
            <a:r>
              <a:rPr lang="en-US" altLang="uk-UA" dirty="0" err="1">
                <a:solidFill>
                  <a:srgbClr val="0070C0"/>
                </a:solidFill>
                <a:cs typeface="Consolas" pitchFamily="49" charset="0"/>
              </a:rPr>
              <a:t>const</a:t>
            </a:r>
            <a:r>
              <a:rPr lang="en-US" altLang="uk-UA" dirty="0">
                <a:cs typeface="Consolas" pitchFamily="49" charset="0"/>
              </a:rPr>
              <a:t> colors = ["red", "green", "blue"];</a:t>
            </a:r>
          </a:p>
          <a:p>
            <a:pPr lvl="0">
              <a:lnSpc>
                <a:spcPct val="100000"/>
              </a:lnSpc>
              <a:spcBef>
                <a:spcPts val="0"/>
              </a:spcBef>
              <a:buClrTx/>
              <a:defRPr/>
            </a:pPr>
            <a:r>
              <a:rPr lang="en-US" altLang="uk-UA" dirty="0">
                <a:cs typeface="Consolas" pitchFamily="49" charset="0"/>
              </a:rPr>
              <a:t>	</a:t>
            </a:r>
            <a:r>
              <a:rPr lang="en-US" altLang="uk-UA" dirty="0" err="1">
                <a:solidFill>
                  <a:srgbClr val="0070C0"/>
                </a:solidFill>
                <a:cs typeface="Consolas" pitchFamily="49" charset="0"/>
              </a:rPr>
              <a:t>const</a:t>
            </a:r>
            <a:r>
              <a:rPr lang="en-US" altLang="uk-UA" dirty="0">
                <a:cs typeface="Consolas" pitchFamily="49" charset="0"/>
              </a:rPr>
              <a:t> [ ,  , </a:t>
            </a:r>
            <a:r>
              <a:rPr lang="en-US" altLang="uk-UA" dirty="0" err="1">
                <a:cs typeface="Consolas" pitchFamily="49" charset="0"/>
              </a:rPr>
              <a:t>thirdColor</a:t>
            </a:r>
            <a:r>
              <a:rPr lang="en-US" altLang="uk-UA" dirty="0">
                <a:cs typeface="Consolas" pitchFamily="49" charset="0"/>
              </a:rPr>
              <a:t>] = colors;</a:t>
            </a:r>
          </a:p>
          <a:p>
            <a:pPr lvl="0">
              <a:lnSpc>
                <a:spcPct val="100000"/>
              </a:lnSpc>
              <a:spcBef>
                <a:spcPts val="0"/>
              </a:spcBef>
              <a:buClrTx/>
              <a:defRPr/>
            </a:pPr>
            <a:r>
              <a:rPr lang="en-US" altLang="uk-UA" dirty="0">
                <a:cs typeface="Consolas" pitchFamily="49" charset="0"/>
              </a:rPr>
              <a:t>	</a:t>
            </a:r>
            <a:r>
              <a:rPr lang="en-US" altLang="uk-UA" dirty="0">
                <a:solidFill>
                  <a:srgbClr val="0070C0"/>
                </a:solidFill>
                <a:cs typeface="Consolas" pitchFamily="49" charset="0"/>
              </a:rPr>
              <a:t>console.log</a:t>
            </a:r>
            <a:r>
              <a:rPr lang="en-US" altLang="uk-UA" dirty="0">
                <a:cs typeface="Consolas" pitchFamily="49" charset="0"/>
              </a:rPr>
              <a:t>(</a:t>
            </a:r>
            <a:r>
              <a:rPr lang="en-US" altLang="uk-UA" dirty="0" err="1">
                <a:cs typeface="Consolas" pitchFamily="49" charset="0"/>
              </a:rPr>
              <a:t>thirdColor</a:t>
            </a:r>
            <a:r>
              <a:rPr lang="en-US" altLang="uk-UA" dirty="0">
                <a:cs typeface="Consolas" pitchFamily="49" charset="0"/>
              </a:rPr>
              <a:t>); 	// " blue "</a:t>
            </a:r>
          </a:p>
          <a:p>
            <a:pPr lvl="0">
              <a:lnSpc>
                <a:spcPct val="100000"/>
              </a:lnSpc>
              <a:spcBef>
                <a:spcPts val="0"/>
              </a:spcBef>
              <a:buClrTx/>
              <a:defRPr/>
            </a:pPr>
            <a:endParaRPr lang="uk-UA" altLang="uk-UA" dirty="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72374" y="194915"/>
            <a:ext cx="11919626" cy="525970"/>
          </a:xfrm>
        </p:spPr>
        <p:txBody>
          <a:bodyPr/>
          <a:lstStyle/>
          <a:p>
            <a:pPr marL="0" lvl="1"/>
            <a:r>
              <a:rPr lang="en-US" sz="3600" b="1" dirty="0" err="1">
                <a:latin typeface="Proxima Nova Black" charset="0"/>
              </a:rPr>
              <a:t>Destructuring</a:t>
            </a:r>
            <a:endParaRPr lang="en-US" sz="3600" dirty="0">
              <a:solidFill>
                <a:schemeClr val="tx1"/>
              </a:solidFill>
              <a:latin typeface="Proxima Nova Black" charset="0"/>
              <a:cs typeface="Arial" panose="020B0604020202020204" pitchFamily="34" charset="0"/>
            </a:endParaRPr>
          </a:p>
        </p:txBody>
      </p:sp>
    </p:spTree>
    <p:extLst>
      <p:ext uri="{BB962C8B-B14F-4D97-AF65-F5344CB8AC3E}">
        <p14:creationId xmlns:p14="http://schemas.microsoft.com/office/powerpoint/2010/main" val="4260252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914400"/>
            <a:ext cx="11779530" cy="5613981"/>
          </a:xfrm>
        </p:spPr>
        <p:txBody>
          <a:bodyPr rtlCol="0">
            <a:noAutofit/>
          </a:bodyPr>
          <a:lstStyle/>
          <a:p>
            <a:pPr algn="just">
              <a:spcAft>
                <a:spcPts val="1200"/>
              </a:spcAft>
            </a:pPr>
            <a:r>
              <a:rPr lang="en-US" sz="2400" dirty="0">
                <a:cs typeface="Arial" panose="020B0604020202020204" pitchFamily="34" charset="0"/>
              </a:rPr>
              <a:t>If you need to get the subsequent values of the array, but you don’t know how many there will be, you can add another parameter that will get everything else using the operator </a:t>
            </a:r>
            <a:r>
              <a:rPr lang="en-US" sz="2400" b="1" dirty="0">
                <a:solidFill>
                  <a:srgbClr val="7030A0"/>
                </a:solidFill>
                <a:cs typeface="Arial" panose="020B0604020202020204" pitchFamily="34" charset="0"/>
              </a:rPr>
              <a:t>...</a:t>
            </a:r>
            <a:r>
              <a:rPr lang="en-US" sz="2400" dirty="0">
                <a:cs typeface="Arial" panose="020B0604020202020204" pitchFamily="34" charset="0"/>
              </a:rPr>
              <a:t> (</a:t>
            </a:r>
            <a:r>
              <a:rPr lang="en-US" sz="2400" b="1" dirty="0">
                <a:solidFill>
                  <a:srgbClr val="7030A0"/>
                </a:solidFill>
                <a:cs typeface="Arial" panose="020B0604020202020204" pitchFamily="34" charset="0"/>
              </a:rPr>
              <a:t>ellipsis</a:t>
            </a:r>
            <a:r>
              <a:rPr lang="en-US" sz="2400" dirty="0">
                <a:cs typeface="Arial" panose="020B0604020202020204" pitchFamily="34" charset="0"/>
              </a:rPr>
              <a:t>):</a:t>
            </a:r>
            <a:endParaRPr lang="ru-RU" sz="2400" dirty="0">
              <a:cs typeface="Arial" panose="020B0604020202020204" pitchFamily="34" charset="0"/>
            </a:endParaRPr>
          </a:p>
          <a:p>
            <a:pPr lvl="1"/>
            <a:r>
              <a:rPr lang="en-US" sz="2000" dirty="0" err="1">
                <a:solidFill>
                  <a:srgbClr val="0070C0"/>
                </a:solidFill>
                <a:latin typeface="Consolas" pitchFamily="49" charset="0"/>
                <a:cs typeface="Consolas" pitchFamily="49" charset="0"/>
              </a:rPr>
              <a:t>const</a:t>
            </a:r>
            <a:r>
              <a:rPr lang="ru-RU" sz="2000" dirty="0">
                <a:solidFill>
                  <a:srgbClr val="0070C0"/>
                </a:solidFill>
                <a:latin typeface="Consolas" pitchFamily="49" charset="0"/>
                <a:cs typeface="Consolas" pitchFamily="49" charset="0"/>
              </a:rPr>
              <a:t> </a:t>
            </a:r>
            <a:r>
              <a:rPr lang="ru-RU" sz="2000" dirty="0">
                <a:latin typeface="Consolas" pitchFamily="49" charset="0"/>
                <a:cs typeface="Consolas" pitchFamily="49" charset="0"/>
              </a:rPr>
              <a:t>[</a:t>
            </a:r>
            <a:r>
              <a:rPr lang="en-US" sz="2000" dirty="0" err="1">
                <a:latin typeface="Consolas" pitchFamily="49" charset="0"/>
                <a:cs typeface="Consolas" pitchFamily="49" charset="0"/>
              </a:rPr>
              <a:t>firstColor</a:t>
            </a:r>
            <a:r>
              <a:rPr lang="ru-RU" sz="2000" dirty="0">
                <a:latin typeface="Consolas" pitchFamily="49" charset="0"/>
                <a:cs typeface="Consolas" pitchFamily="49" charset="0"/>
              </a:rPr>
              <a:t>, </a:t>
            </a:r>
            <a:r>
              <a:rPr lang="ru-RU" sz="2000" b="1" dirty="0">
                <a:solidFill>
                  <a:srgbClr val="7030A0"/>
                </a:solidFill>
                <a:latin typeface="Consolas" pitchFamily="49" charset="0"/>
                <a:cs typeface="Consolas" pitchFamily="49" charset="0"/>
              </a:rPr>
              <a:t>...rest</a:t>
            </a:r>
            <a:r>
              <a:rPr lang="ru-RU" sz="2000" dirty="0">
                <a:latin typeface="Consolas" pitchFamily="49" charset="0"/>
                <a:cs typeface="Consolas" pitchFamily="49" charset="0"/>
              </a:rPr>
              <a:t>] = [</a:t>
            </a:r>
            <a:r>
              <a:rPr lang="en-US" altLang="uk-UA" sz="2000" dirty="0">
                <a:latin typeface="Consolas" pitchFamily="49" charset="0"/>
                <a:cs typeface="Consolas" pitchFamily="49" charset="0"/>
              </a:rPr>
              <a:t>"red", "green", "blue"</a:t>
            </a:r>
            <a:r>
              <a:rPr lang="ru-RU" sz="2000" dirty="0">
                <a:latin typeface="Consolas" pitchFamily="49" charset="0"/>
                <a:cs typeface="Consolas" pitchFamily="49" charset="0"/>
              </a:rPr>
              <a:t>, </a:t>
            </a:r>
            <a:r>
              <a:rPr lang="en-US" altLang="uk-UA" sz="2000" dirty="0">
                <a:latin typeface="Consolas" pitchFamily="49" charset="0"/>
                <a:cs typeface="Consolas" pitchFamily="49" charset="0"/>
              </a:rPr>
              <a:t>"</a:t>
            </a:r>
            <a:r>
              <a:rPr lang="en-US" sz="2000" dirty="0">
                <a:latin typeface="Consolas" pitchFamily="49" charset="0"/>
                <a:cs typeface="Consolas" pitchFamily="49" charset="0"/>
              </a:rPr>
              <a:t>brown</a:t>
            </a:r>
            <a:r>
              <a:rPr lang="ru-RU" sz="2000" dirty="0">
                <a:latin typeface="Consolas" pitchFamily="49" charset="0"/>
                <a:cs typeface="Consolas" pitchFamily="49" charset="0"/>
              </a:rPr>
              <a:t>"];</a:t>
            </a:r>
          </a:p>
          <a:p>
            <a:pPr lvl="1"/>
            <a:r>
              <a:rPr lang="ru-RU" sz="2000" dirty="0">
                <a:solidFill>
                  <a:srgbClr val="0070C0"/>
                </a:solidFill>
                <a:latin typeface="Consolas" pitchFamily="49" charset="0"/>
                <a:cs typeface="Consolas" pitchFamily="49" charset="0"/>
              </a:rPr>
              <a:t>console.log</a:t>
            </a:r>
            <a:r>
              <a:rPr lang="ru-RU" sz="2000" dirty="0">
                <a:latin typeface="Consolas" pitchFamily="49" charset="0"/>
                <a:cs typeface="Consolas" pitchFamily="49" charset="0"/>
              </a:rPr>
              <a:t>(</a:t>
            </a:r>
            <a:r>
              <a:rPr lang="en-US" sz="2000" dirty="0" err="1">
                <a:latin typeface="Consolas" pitchFamily="49" charset="0"/>
                <a:cs typeface="Consolas" pitchFamily="49" charset="0"/>
              </a:rPr>
              <a:t>firstColor</a:t>
            </a:r>
            <a:r>
              <a:rPr lang="ru-RU" sz="2000" dirty="0">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a:t>
            </a:r>
            <a:r>
              <a:rPr lang="en-US" altLang="uk-UA" sz="2000" dirty="0">
                <a:solidFill>
                  <a:schemeClr val="bg1">
                    <a:lumMod val="50000"/>
                  </a:schemeClr>
                </a:solidFill>
                <a:latin typeface="Consolas" pitchFamily="49" charset="0"/>
                <a:cs typeface="Consolas" pitchFamily="49" charset="0"/>
              </a:rPr>
              <a:t>red</a:t>
            </a:r>
            <a:r>
              <a:rPr lang="en-US" sz="2000" dirty="0">
                <a:solidFill>
                  <a:schemeClr val="bg1">
                    <a:lumMod val="50000"/>
                  </a:schemeClr>
                </a:solidFill>
                <a:latin typeface="Consolas" pitchFamily="49" charset="0"/>
                <a:cs typeface="Consolas" pitchFamily="49" charset="0"/>
              </a:rPr>
              <a:t>"</a:t>
            </a:r>
            <a:endParaRPr lang="ru-RU" sz="2000" dirty="0">
              <a:solidFill>
                <a:schemeClr val="bg1">
                  <a:lumMod val="50000"/>
                </a:schemeClr>
              </a:solidFill>
              <a:latin typeface="Consolas" pitchFamily="49" charset="0"/>
              <a:cs typeface="Consolas" pitchFamily="49" charset="0"/>
            </a:endParaRPr>
          </a:p>
          <a:p>
            <a:pPr lvl="1"/>
            <a:r>
              <a:rPr lang="ru-RU" sz="2000" dirty="0">
                <a:solidFill>
                  <a:srgbClr val="0070C0"/>
                </a:solidFill>
                <a:latin typeface="Consolas" pitchFamily="49" charset="0"/>
                <a:cs typeface="Consolas" pitchFamily="49" charset="0"/>
              </a:rPr>
              <a:t>console.log</a:t>
            </a:r>
            <a:r>
              <a:rPr lang="ru-RU" sz="2000" dirty="0">
                <a:latin typeface="Consolas" pitchFamily="49" charset="0"/>
                <a:cs typeface="Consolas" pitchFamily="49" charset="0"/>
              </a:rPr>
              <a:t>(</a:t>
            </a:r>
            <a:r>
              <a:rPr lang="ru-RU" sz="2000" dirty="0" err="1">
                <a:latin typeface="Consolas" pitchFamily="49" charset="0"/>
                <a:cs typeface="Consolas" pitchFamily="49" charset="0"/>
              </a:rPr>
              <a:t>rest</a:t>
            </a:r>
            <a:r>
              <a:rPr lang="ru-RU" sz="2000" dirty="0">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 [</a:t>
            </a:r>
            <a:r>
              <a:rPr lang="en-US" altLang="uk-UA" sz="2000" dirty="0">
                <a:solidFill>
                  <a:schemeClr val="bg1">
                    <a:lumMod val="50000"/>
                  </a:schemeClr>
                </a:solidFill>
                <a:latin typeface="Consolas" pitchFamily="49" charset="0"/>
                <a:cs typeface="Consolas" pitchFamily="49" charset="0"/>
              </a:rPr>
              <a:t>"green", "blue"</a:t>
            </a:r>
            <a:r>
              <a:rPr lang="ru-RU"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brown</a:t>
            </a:r>
            <a:r>
              <a:rPr lang="ru-RU" sz="2000" dirty="0">
                <a:solidFill>
                  <a:schemeClr val="bg1">
                    <a:lumMod val="50000"/>
                  </a:schemeClr>
                </a:solidFill>
                <a:latin typeface="Consolas" pitchFamily="49" charset="0"/>
                <a:cs typeface="Consolas" pitchFamily="49" charset="0"/>
              </a:rPr>
              <a:t>"]</a:t>
            </a:r>
          </a:p>
          <a:p>
            <a:pPr algn="just"/>
            <a:endParaRPr lang="ru-RU" sz="2400" dirty="0">
              <a:cs typeface="Arial" panose="020B0604020202020204" pitchFamily="34" charset="0"/>
            </a:endParaRPr>
          </a:p>
          <a:p>
            <a:pPr algn="just"/>
            <a:r>
              <a:rPr lang="en-US" sz="2400" dirty="0">
                <a:cs typeface="Arial" panose="020B0604020202020204" pitchFamily="34" charset="0"/>
              </a:rPr>
              <a:t>The </a:t>
            </a:r>
            <a:r>
              <a:rPr lang="en-US" sz="2400" b="1" dirty="0">
                <a:solidFill>
                  <a:srgbClr val="7030A0"/>
                </a:solidFill>
                <a:cs typeface="Arial" panose="020B0604020202020204" pitchFamily="34" charset="0"/>
              </a:rPr>
              <a:t>rest</a:t>
            </a:r>
            <a:r>
              <a:rPr lang="en-US" sz="2400" dirty="0">
                <a:solidFill>
                  <a:srgbClr val="7030A0"/>
                </a:solidFill>
                <a:cs typeface="Arial" panose="020B0604020202020204" pitchFamily="34" charset="0"/>
              </a:rPr>
              <a:t> </a:t>
            </a:r>
            <a:r>
              <a:rPr lang="en-US" sz="2400" dirty="0">
                <a:cs typeface="Arial" panose="020B0604020202020204" pitchFamily="34" charset="0"/>
              </a:rPr>
              <a:t>value will be an array of the remaining elements of the array. Instead of rest, you can use another variable name</a:t>
            </a:r>
            <a:endParaRPr lang="ru-RU" sz="2400" dirty="0">
              <a:cs typeface="Arial" panose="020B0604020202020204" pitchFamily="34" charset="0"/>
            </a:endParaRPr>
          </a:p>
          <a:p>
            <a:pPr algn="just"/>
            <a:endParaRPr lang="ru-RU" sz="24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72374" y="194915"/>
            <a:ext cx="11919626" cy="525970"/>
          </a:xfrm>
        </p:spPr>
        <p:txBody>
          <a:bodyPr/>
          <a:lstStyle/>
          <a:p>
            <a:pPr marL="0" lvl="1"/>
            <a:r>
              <a:rPr lang="en-US" sz="3600" b="1" dirty="0" err="1">
                <a:latin typeface="Proxima Nova Black" charset="0"/>
              </a:rPr>
              <a:t>Destructuring</a:t>
            </a:r>
            <a:r>
              <a:rPr lang="en-US" sz="3600" b="1" dirty="0">
                <a:latin typeface="Proxima Nova Black" charset="0"/>
              </a:rPr>
              <a:t> with spread operator</a:t>
            </a:r>
            <a:endParaRPr lang="en-US" sz="3600" dirty="0">
              <a:solidFill>
                <a:schemeClr val="tx1"/>
              </a:solidFill>
              <a:latin typeface="Proxima Nova Black" charset="0"/>
              <a:cs typeface="Arial" panose="020B0604020202020204" pitchFamily="34" charset="0"/>
            </a:endParaRPr>
          </a:p>
        </p:txBody>
      </p:sp>
      <p:sp>
        <p:nvSpPr>
          <p:cNvPr id="4" name="Скругленный прямоугольник 3"/>
          <p:cNvSpPr/>
          <p:nvPr/>
        </p:nvSpPr>
        <p:spPr>
          <a:xfrm>
            <a:off x="852464" y="5398612"/>
            <a:ext cx="8882659" cy="946301"/>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algn="just"/>
            <a:r>
              <a:rPr lang="en-US" sz="2400" b="1" dirty="0">
                <a:solidFill>
                  <a:schemeClr val="tx1"/>
                </a:solidFill>
                <a:latin typeface="Arial" panose="020B0604020202020204" pitchFamily="34" charset="0"/>
                <a:cs typeface="Arial" panose="020B0604020202020204" pitchFamily="34" charset="0"/>
              </a:rPr>
              <a:t>Please note that the ellipsis must be the last element in the list</a:t>
            </a:r>
            <a:r>
              <a:rPr lang="uk-UA" sz="2400" b="1" dirty="0">
                <a:solidFill>
                  <a:schemeClr val="tx1"/>
                </a:solidFill>
                <a:latin typeface="Arial" panose="020B0604020202020204" pitchFamily="34" charset="0"/>
                <a:cs typeface="Arial" panose="020B0604020202020204" pitchFamily="34" charset="0"/>
              </a:rPr>
              <a:t>.</a:t>
            </a:r>
            <a:endParaRPr lang="en-US" sz="2400" b="1" dirty="0">
              <a:solidFill>
                <a:schemeClr val="tx1"/>
              </a:solidFill>
              <a:latin typeface="Arial" panose="020B0604020202020204" pitchFamily="34" charset="0"/>
              <a:cs typeface="Arial" panose="020B0604020202020204" pitchFamily="34" charset="0"/>
            </a:endParaRPr>
          </a:p>
        </p:txBody>
      </p:sp>
      <p:sp>
        <p:nvSpPr>
          <p:cNvPr id="5" name="Прямоугольник 4"/>
          <p:cNvSpPr/>
          <p:nvPr/>
        </p:nvSpPr>
        <p:spPr>
          <a:xfrm>
            <a:off x="289740" y="5363930"/>
            <a:ext cx="562224"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31020643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914400"/>
            <a:ext cx="11779530" cy="5613981"/>
          </a:xfrm>
        </p:spPr>
        <p:txBody>
          <a:bodyPr rtlCol="0">
            <a:noAutofit/>
          </a:bodyPr>
          <a:lstStyle/>
          <a:p>
            <a:pPr lvl="0">
              <a:spcBef>
                <a:spcPts val="0"/>
              </a:spcBef>
              <a:spcAft>
                <a:spcPts val="600"/>
              </a:spcAft>
              <a:buClrTx/>
              <a:defRPr/>
            </a:pPr>
            <a:r>
              <a:rPr lang="en-US" altLang="uk-UA" dirty="0">
                <a:cs typeface="Consolas" pitchFamily="49" charset="0"/>
              </a:rPr>
              <a:t>Object </a:t>
            </a:r>
            <a:r>
              <a:rPr lang="en-US" dirty="0" err="1"/>
              <a:t>Destructuring</a:t>
            </a:r>
            <a:r>
              <a:rPr lang="en-US" b="1" dirty="0"/>
              <a:t> </a:t>
            </a:r>
            <a:r>
              <a:rPr lang="en-US" altLang="uk-UA" dirty="0">
                <a:cs typeface="Consolas" pitchFamily="49" charset="0"/>
              </a:rPr>
              <a:t>Syntax uses the object literal on the left side of the assignment operation:</a:t>
            </a:r>
          </a:p>
          <a:p>
            <a:pPr lvl="0">
              <a:lnSpc>
                <a:spcPct val="100000"/>
              </a:lnSpc>
              <a:spcBef>
                <a:spcPts val="0"/>
              </a:spcBef>
              <a:buClrTx/>
              <a:defRPr/>
            </a:pPr>
            <a:r>
              <a:rPr lang="en-US" altLang="uk-UA" dirty="0">
                <a:cs typeface="Consolas" pitchFamily="49" charset="0"/>
              </a:rPr>
              <a:t>	</a:t>
            </a:r>
            <a:r>
              <a:rPr lang="en-US" altLang="uk-UA" sz="1800" dirty="0" err="1">
                <a:solidFill>
                  <a:srgbClr val="0070C0"/>
                </a:solidFill>
                <a:latin typeface="Consolas" pitchFamily="49" charset="0"/>
                <a:cs typeface="Consolas" pitchFamily="49" charset="0"/>
              </a:rPr>
              <a:t>const</a:t>
            </a:r>
            <a:r>
              <a:rPr lang="en-US" altLang="uk-UA" sz="1800" dirty="0">
                <a:latin typeface="Consolas" pitchFamily="49" charset="0"/>
                <a:cs typeface="Consolas" pitchFamily="49" charset="0"/>
              </a:rPr>
              <a:t> direction = {</a:t>
            </a:r>
          </a:p>
          <a:p>
            <a:pPr lvl="0">
              <a:lnSpc>
                <a:spcPct val="100000"/>
              </a:lnSpc>
              <a:spcBef>
                <a:spcPts val="0"/>
              </a:spcBef>
              <a:buClrTx/>
              <a:defRPr/>
            </a:pPr>
            <a:r>
              <a:rPr lang="en-US" altLang="uk-UA" sz="1800" dirty="0">
                <a:latin typeface="Consolas" pitchFamily="49" charset="0"/>
                <a:cs typeface="Consolas" pitchFamily="49" charset="0"/>
              </a:rPr>
              <a:t>		type: "web",</a:t>
            </a:r>
          </a:p>
          <a:p>
            <a:pPr lvl="0">
              <a:lnSpc>
                <a:spcPct val="100000"/>
              </a:lnSpc>
              <a:spcBef>
                <a:spcPts val="0"/>
              </a:spcBef>
              <a:buClrTx/>
              <a:defRPr/>
            </a:pPr>
            <a:r>
              <a:rPr lang="en-US" altLang="uk-UA" sz="1800" dirty="0">
                <a:latin typeface="Consolas" pitchFamily="49" charset="0"/>
                <a:cs typeface="Consolas" pitchFamily="49" charset="0"/>
              </a:rPr>
              <a:t>		name: "JavaScript"</a:t>
            </a:r>
          </a:p>
          <a:p>
            <a:pPr lvl="0">
              <a:lnSpc>
                <a:spcPct val="100000"/>
              </a:lnSpc>
              <a:spcBef>
                <a:spcPts val="0"/>
              </a:spcBef>
              <a:buClrTx/>
              <a:defRPr/>
            </a:pPr>
            <a:r>
              <a:rPr lang="en-US" altLang="uk-UA" sz="1800" dirty="0">
                <a:latin typeface="Consolas" pitchFamily="49" charset="0"/>
                <a:cs typeface="Consolas" pitchFamily="49" charset="0"/>
              </a:rPr>
              <a:t>	};</a:t>
            </a:r>
          </a:p>
          <a:p>
            <a:pPr lvl="0">
              <a:lnSpc>
                <a:spcPct val="100000"/>
              </a:lnSpc>
              <a:spcBef>
                <a:spcPts val="0"/>
              </a:spcBef>
              <a:buClrTx/>
              <a:defRPr/>
            </a:pPr>
            <a:r>
              <a:rPr lang="en-US" altLang="uk-UA" sz="1800" dirty="0">
                <a:latin typeface="Consolas" pitchFamily="49" charset="0"/>
                <a:cs typeface="Consolas" pitchFamily="49" charset="0"/>
              </a:rPr>
              <a:t>	</a:t>
            </a:r>
            <a:r>
              <a:rPr lang="en-US" altLang="uk-UA" sz="1800" dirty="0" err="1">
                <a:solidFill>
                  <a:srgbClr val="0070C0"/>
                </a:solidFill>
                <a:latin typeface="Consolas" pitchFamily="49" charset="0"/>
                <a:cs typeface="Consolas" pitchFamily="49" charset="0"/>
              </a:rPr>
              <a:t>const</a:t>
            </a:r>
            <a:r>
              <a:rPr lang="en-US" altLang="uk-UA" sz="1800" dirty="0">
                <a:latin typeface="Consolas" pitchFamily="49" charset="0"/>
                <a:cs typeface="Consolas" pitchFamily="49" charset="0"/>
              </a:rPr>
              <a:t> { type, name } = direction;   </a:t>
            </a:r>
            <a:r>
              <a:rPr lang="en-US" altLang="uk-UA" sz="1800" dirty="0">
                <a:solidFill>
                  <a:schemeClr val="bg1">
                    <a:lumMod val="50000"/>
                  </a:schemeClr>
                </a:solidFill>
                <a:latin typeface="Consolas" pitchFamily="49" charset="0"/>
                <a:cs typeface="Consolas" pitchFamily="49" charset="0"/>
              </a:rPr>
              <a:t>// </a:t>
            </a:r>
            <a:r>
              <a:rPr lang="en-US" sz="1800" dirty="0" err="1">
                <a:solidFill>
                  <a:schemeClr val="bg1">
                    <a:lumMod val="50000"/>
                  </a:schemeClr>
                </a:solidFill>
                <a:latin typeface="Consolas" pitchFamily="49" charset="0"/>
                <a:cs typeface="Consolas" pitchFamily="49" charset="0"/>
              </a:rPr>
              <a:t>const</a:t>
            </a:r>
            <a:r>
              <a:rPr lang="en-US" sz="1800" dirty="0">
                <a:solidFill>
                  <a:schemeClr val="bg1">
                    <a:lumMod val="50000"/>
                  </a:schemeClr>
                </a:solidFill>
                <a:latin typeface="Consolas" pitchFamily="49" charset="0"/>
                <a:cs typeface="Consolas" pitchFamily="49" charset="0"/>
              </a:rPr>
              <a:t> </a:t>
            </a:r>
            <a:r>
              <a:rPr lang="en-US" altLang="uk-UA" sz="1800" dirty="0">
                <a:solidFill>
                  <a:schemeClr val="bg1">
                    <a:lumMod val="50000"/>
                  </a:schemeClr>
                </a:solidFill>
                <a:latin typeface="Consolas" pitchFamily="49" charset="0"/>
                <a:cs typeface="Consolas" pitchFamily="49" charset="0"/>
              </a:rPr>
              <a:t>type </a:t>
            </a:r>
            <a:r>
              <a:rPr lang="en-US" sz="1800" dirty="0">
                <a:solidFill>
                  <a:schemeClr val="bg1">
                    <a:lumMod val="50000"/>
                  </a:schemeClr>
                </a:solidFill>
                <a:latin typeface="Consolas" pitchFamily="49" charset="0"/>
                <a:cs typeface="Consolas" pitchFamily="49" charset="0"/>
              </a:rPr>
              <a:t>= </a:t>
            </a:r>
            <a:r>
              <a:rPr lang="en-US" altLang="uk-UA" sz="1800" dirty="0" err="1">
                <a:solidFill>
                  <a:schemeClr val="bg1">
                    <a:lumMod val="50000"/>
                  </a:schemeClr>
                </a:solidFill>
                <a:latin typeface="Consolas" pitchFamily="49" charset="0"/>
                <a:cs typeface="Consolas" pitchFamily="49" charset="0"/>
              </a:rPr>
              <a:t>direction</a:t>
            </a:r>
            <a:r>
              <a:rPr lang="en-US" sz="1800" dirty="0" err="1">
                <a:solidFill>
                  <a:schemeClr val="bg1">
                    <a:lumMod val="50000"/>
                  </a:schemeClr>
                </a:solidFill>
                <a:latin typeface="Consolas" pitchFamily="49" charset="0"/>
                <a:cs typeface="Consolas" pitchFamily="49" charset="0"/>
              </a:rPr>
              <a:t>.</a:t>
            </a:r>
            <a:r>
              <a:rPr lang="en-US" altLang="uk-UA" sz="1800" dirty="0" err="1">
                <a:solidFill>
                  <a:schemeClr val="bg1">
                    <a:lumMod val="50000"/>
                  </a:schemeClr>
                </a:solidFill>
                <a:latin typeface="Consolas" pitchFamily="49" charset="0"/>
                <a:cs typeface="Consolas" pitchFamily="49" charset="0"/>
              </a:rPr>
              <a:t>type</a:t>
            </a:r>
            <a:r>
              <a:rPr lang="en-US" sz="1800" dirty="0">
                <a:solidFill>
                  <a:schemeClr val="bg1">
                    <a:lumMod val="50000"/>
                  </a:schemeClr>
                </a:solidFill>
                <a:latin typeface="Consolas" pitchFamily="49" charset="0"/>
                <a:cs typeface="Consolas" pitchFamily="49" charset="0"/>
              </a:rPr>
              <a:t>;</a:t>
            </a:r>
          </a:p>
          <a:p>
            <a:pPr lvl="0">
              <a:lnSpc>
                <a:spcPct val="100000"/>
              </a:lnSpc>
              <a:spcBef>
                <a:spcPts val="0"/>
              </a:spcBef>
              <a:buClrTx/>
              <a:defRPr/>
            </a:pPr>
            <a:r>
              <a:rPr lang="en-US" altLang="uk-UA" sz="1800" dirty="0">
                <a:solidFill>
                  <a:schemeClr val="bg1">
                    <a:lumMod val="50000"/>
                  </a:schemeClr>
                </a:solidFill>
                <a:latin typeface="Consolas" pitchFamily="49" charset="0"/>
                <a:cs typeface="Consolas" pitchFamily="49" charset="0"/>
              </a:rPr>
              <a:t>					     // </a:t>
            </a:r>
            <a:r>
              <a:rPr lang="en-US" sz="1800" dirty="0" err="1">
                <a:solidFill>
                  <a:schemeClr val="bg1">
                    <a:lumMod val="50000"/>
                  </a:schemeClr>
                </a:solidFill>
                <a:latin typeface="Consolas" pitchFamily="49" charset="0"/>
                <a:cs typeface="Consolas" pitchFamily="49" charset="0"/>
              </a:rPr>
              <a:t>const</a:t>
            </a:r>
            <a:r>
              <a:rPr lang="en-US" sz="1800" dirty="0">
                <a:solidFill>
                  <a:schemeClr val="bg1">
                    <a:lumMod val="50000"/>
                  </a:schemeClr>
                </a:solidFill>
                <a:latin typeface="Consolas" pitchFamily="49" charset="0"/>
                <a:cs typeface="Consolas" pitchFamily="49" charset="0"/>
              </a:rPr>
              <a:t> </a:t>
            </a:r>
            <a:r>
              <a:rPr lang="en-US" altLang="uk-UA" sz="1800" dirty="0">
                <a:solidFill>
                  <a:schemeClr val="bg1">
                    <a:lumMod val="50000"/>
                  </a:schemeClr>
                </a:solidFill>
                <a:latin typeface="Consolas" pitchFamily="49" charset="0"/>
                <a:cs typeface="Consolas" pitchFamily="49" charset="0"/>
              </a:rPr>
              <a:t>name </a:t>
            </a:r>
            <a:r>
              <a:rPr lang="en-US" sz="1800" dirty="0">
                <a:solidFill>
                  <a:schemeClr val="bg1">
                    <a:lumMod val="50000"/>
                  </a:schemeClr>
                </a:solidFill>
                <a:latin typeface="Consolas" pitchFamily="49" charset="0"/>
                <a:cs typeface="Consolas" pitchFamily="49" charset="0"/>
              </a:rPr>
              <a:t>= </a:t>
            </a:r>
            <a:r>
              <a:rPr lang="en-US" altLang="uk-UA" sz="1800" dirty="0">
                <a:solidFill>
                  <a:schemeClr val="bg1">
                    <a:lumMod val="50000"/>
                  </a:schemeClr>
                </a:solidFill>
                <a:latin typeface="Consolas" pitchFamily="49" charset="0"/>
                <a:cs typeface="Consolas" pitchFamily="49" charset="0"/>
              </a:rPr>
              <a:t>direction</a:t>
            </a:r>
            <a:r>
              <a:rPr lang="en-US" sz="1800" dirty="0">
                <a:solidFill>
                  <a:schemeClr val="bg1">
                    <a:lumMod val="50000"/>
                  </a:schemeClr>
                </a:solidFill>
                <a:latin typeface="Consolas" pitchFamily="49" charset="0"/>
                <a:cs typeface="Consolas" pitchFamily="49" charset="0"/>
              </a:rPr>
              <a:t>.</a:t>
            </a:r>
            <a:r>
              <a:rPr lang="en-US" altLang="uk-UA" sz="1800" dirty="0">
                <a:solidFill>
                  <a:schemeClr val="bg1">
                    <a:lumMod val="50000"/>
                  </a:schemeClr>
                </a:solidFill>
                <a:latin typeface="Consolas" pitchFamily="49" charset="0"/>
                <a:cs typeface="Consolas" pitchFamily="49" charset="0"/>
              </a:rPr>
              <a:t>name</a:t>
            </a:r>
            <a:r>
              <a:rPr lang="en-US" sz="1800" dirty="0">
                <a:solidFill>
                  <a:schemeClr val="bg1">
                    <a:lumMod val="50000"/>
                  </a:schemeClr>
                </a:solidFill>
                <a:latin typeface="Consolas" pitchFamily="49" charset="0"/>
                <a:cs typeface="Consolas" pitchFamily="49" charset="0"/>
              </a:rPr>
              <a:t>;</a:t>
            </a:r>
            <a:endParaRPr lang="en-US" altLang="uk-UA" sz="1800" dirty="0">
              <a:solidFill>
                <a:schemeClr val="bg1">
                  <a:lumMod val="50000"/>
                </a:schemeClr>
              </a:solidFill>
              <a:latin typeface="Consolas" pitchFamily="49" charset="0"/>
              <a:cs typeface="Consolas" pitchFamily="49" charset="0"/>
            </a:endParaRPr>
          </a:p>
          <a:p>
            <a:pPr lvl="0">
              <a:lnSpc>
                <a:spcPct val="100000"/>
              </a:lnSpc>
              <a:spcBef>
                <a:spcPts val="0"/>
              </a:spcBef>
              <a:buClrTx/>
              <a:defRPr/>
            </a:pPr>
            <a:r>
              <a:rPr lang="en-US" altLang="uk-UA" sz="1800" dirty="0">
                <a:latin typeface="Consolas" pitchFamily="49" charset="0"/>
                <a:cs typeface="Consolas" pitchFamily="49" charset="0"/>
              </a:rPr>
              <a:t>	</a:t>
            </a:r>
            <a:r>
              <a:rPr lang="en-US" altLang="uk-UA" sz="1800" dirty="0">
                <a:solidFill>
                  <a:srgbClr val="0070C0"/>
                </a:solidFill>
                <a:latin typeface="Consolas" pitchFamily="49" charset="0"/>
                <a:cs typeface="Consolas" pitchFamily="49" charset="0"/>
              </a:rPr>
              <a:t>console.log</a:t>
            </a:r>
            <a:r>
              <a:rPr lang="en-US" altLang="uk-UA" sz="1800" dirty="0">
                <a:latin typeface="Consolas" pitchFamily="49" charset="0"/>
                <a:cs typeface="Consolas" pitchFamily="49" charset="0"/>
              </a:rPr>
              <a:t>(type);   </a:t>
            </a:r>
            <a:r>
              <a:rPr lang="en-US" altLang="uk-UA" sz="1800" dirty="0">
                <a:solidFill>
                  <a:schemeClr val="bg1">
                    <a:lumMod val="50000"/>
                  </a:schemeClr>
                </a:solidFill>
                <a:latin typeface="Consolas" pitchFamily="49" charset="0"/>
                <a:cs typeface="Consolas" pitchFamily="49" charset="0"/>
              </a:rPr>
              <a:t>// "web"</a:t>
            </a:r>
          </a:p>
          <a:p>
            <a:pPr lvl="0">
              <a:lnSpc>
                <a:spcPct val="100000"/>
              </a:lnSpc>
              <a:spcBef>
                <a:spcPts val="0"/>
              </a:spcBef>
              <a:spcAft>
                <a:spcPts val="1800"/>
              </a:spcAft>
              <a:buClrTx/>
              <a:defRPr/>
            </a:pPr>
            <a:r>
              <a:rPr lang="en-US" altLang="uk-UA" sz="1800" dirty="0">
                <a:latin typeface="Consolas" pitchFamily="49" charset="0"/>
                <a:cs typeface="Consolas" pitchFamily="49" charset="0"/>
              </a:rPr>
              <a:t>	</a:t>
            </a:r>
            <a:r>
              <a:rPr lang="en-US" altLang="uk-UA" sz="1800" dirty="0">
                <a:solidFill>
                  <a:srgbClr val="0070C0"/>
                </a:solidFill>
                <a:latin typeface="Consolas" pitchFamily="49" charset="0"/>
                <a:cs typeface="Consolas" pitchFamily="49" charset="0"/>
              </a:rPr>
              <a:t>console.log</a:t>
            </a:r>
            <a:r>
              <a:rPr lang="en-US" altLang="uk-UA" sz="1800" dirty="0">
                <a:latin typeface="Consolas" pitchFamily="49" charset="0"/>
                <a:cs typeface="Consolas" pitchFamily="49" charset="0"/>
              </a:rPr>
              <a:t>(name);   </a:t>
            </a:r>
            <a:r>
              <a:rPr lang="en-US" altLang="uk-UA" sz="1800" dirty="0">
                <a:solidFill>
                  <a:schemeClr val="bg1">
                    <a:lumMod val="50000"/>
                  </a:schemeClr>
                </a:solidFill>
                <a:latin typeface="Consolas" pitchFamily="49" charset="0"/>
                <a:cs typeface="Consolas" pitchFamily="49" charset="0"/>
              </a:rPr>
              <a:t>// "JavaScript"</a:t>
            </a:r>
            <a:endParaRPr lang="en-US" altLang="uk-UA" dirty="0">
              <a:solidFill>
                <a:schemeClr val="bg1">
                  <a:lumMod val="50000"/>
                </a:schemeClr>
              </a:solidFill>
              <a:cs typeface="Consolas" pitchFamily="49" charset="0"/>
            </a:endParaRPr>
          </a:p>
          <a:p>
            <a:pPr algn="just">
              <a:spcBef>
                <a:spcPts val="0"/>
              </a:spcBef>
              <a:spcAft>
                <a:spcPts val="600"/>
              </a:spcAft>
            </a:pPr>
            <a:r>
              <a:rPr lang="en-US" dirty="0" err="1">
                <a:cs typeface="Consolas" pitchFamily="49" charset="0"/>
              </a:rPr>
              <a:t>Destructuring</a:t>
            </a:r>
            <a:r>
              <a:rPr lang="en-US" dirty="0">
                <a:cs typeface="Consolas" pitchFamily="49" charset="0"/>
              </a:rPr>
              <a:t> can be </a:t>
            </a:r>
            <a:r>
              <a:rPr lang="en-US" b="1" dirty="0">
                <a:solidFill>
                  <a:srgbClr val="7030A0"/>
                </a:solidFill>
                <a:cs typeface="Consolas" pitchFamily="49" charset="0"/>
              </a:rPr>
              <a:t>combined and put into each other</a:t>
            </a:r>
            <a:r>
              <a:rPr lang="en-US" dirty="0">
                <a:cs typeface="Consolas" pitchFamily="49" charset="0"/>
              </a:rPr>
              <a:t> as you please</a:t>
            </a:r>
            <a:r>
              <a:rPr lang="ru-RU" dirty="0">
                <a:cs typeface="Consolas" pitchFamily="49" charset="0"/>
              </a:rPr>
              <a:t>:</a:t>
            </a:r>
          </a:p>
          <a:p>
            <a:pPr marL="914308" lvl="2" indent="0">
              <a:spcBef>
                <a:spcPts val="0"/>
              </a:spcBef>
              <a:buNone/>
            </a:pPr>
            <a:r>
              <a:rPr lang="en-US" altLang="uk-UA" sz="1800" dirty="0" err="1">
                <a:solidFill>
                  <a:srgbClr val="0070C0"/>
                </a:solidFill>
                <a:latin typeface="Consolas" pitchFamily="49" charset="0"/>
                <a:cs typeface="Consolas" pitchFamily="49" charset="0"/>
              </a:rPr>
              <a:t>const</a:t>
            </a:r>
            <a:r>
              <a:rPr lang="en-US" sz="1800" dirty="0">
                <a:latin typeface="Consolas" pitchFamily="49" charset="0"/>
                <a:cs typeface="Consolas" pitchFamily="49" charset="0"/>
              </a:rPr>
              <a:t> cities = {</a:t>
            </a:r>
          </a:p>
          <a:p>
            <a:pPr marL="914308" lvl="2" indent="0">
              <a:spcBef>
                <a:spcPts val="0"/>
              </a:spcBef>
              <a:buNone/>
            </a:pPr>
            <a:r>
              <a:rPr lang="en-US" sz="1800" dirty="0">
                <a:latin typeface="Consolas" pitchFamily="49" charset="0"/>
                <a:cs typeface="Consolas" pitchFamily="49" charset="0"/>
              </a:rPr>
              <a:t>   first: "</a:t>
            </a:r>
            <a:r>
              <a:rPr lang="en-US" sz="1800" dirty="0" err="1">
                <a:latin typeface="Consolas" pitchFamily="49" charset="0"/>
                <a:cs typeface="Consolas" pitchFamily="49" charset="0"/>
              </a:rPr>
              <a:t>Lviv</a:t>
            </a:r>
            <a:r>
              <a:rPr lang="en-US" sz="1800" dirty="0">
                <a:latin typeface="Consolas" pitchFamily="49" charset="0"/>
                <a:cs typeface="Consolas" pitchFamily="49" charset="0"/>
              </a:rPr>
              <a:t>",</a:t>
            </a:r>
          </a:p>
          <a:p>
            <a:pPr marL="914308" lvl="2" indent="0">
              <a:spcBef>
                <a:spcPts val="0"/>
              </a:spcBef>
              <a:buNone/>
            </a:pPr>
            <a:r>
              <a:rPr lang="en-US" sz="1800" dirty="0">
                <a:latin typeface="Consolas" pitchFamily="49" charset="0"/>
                <a:cs typeface="Consolas" pitchFamily="49" charset="0"/>
              </a:rPr>
              <a:t>   second: "Kyiv",</a:t>
            </a:r>
          </a:p>
          <a:p>
            <a:pPr marL="914308" lvl="2" indent="0">
              <a:spcBef>
                <a:spcPts val="0"/>
              </a:spcBef>
              <a:buNone/>
            </a:pPr>
            <a:r>
              <a:rPr lang="en-US" sz="1800" dirty="0">
                <a:latin typeface="Consolas" pitchFamily="49" charset="0"/>
                <a:cs typeface="Consolas" pitchFamily="49" charset="0"/>
              </a:rPr>
              <a:t>   third: {p1:"Berlin", p2: "Hamburg"}</a:t>
            </a:r>
          </a:p>
          <a:p>
            <a:pPr marL="914308" lvl="2" indent="0">
              <a:spcBef>
                <a:spcPts val="0"/>
              </a:spcBef>
              <a:buNone/>
            </a:pPr>
            <a:r>
              <a:rPr lang="en-US" sz="1800" dirty="0">
                <a:latin typeface="Consolas" pitchFamily="49" charset="0"/>
                <a:cs typeface="Consolas" pitchFamily="49" charset="0"/>
              </a:rPr>
              <a:t>};</a:t>
            </a:r>
          </a:p>
          <a:p>
            <a:pPr marL="914308" lvl="2" indent="0">
              <a:spcBef>
                <a:spcPts val="0"/>
              </a:spcBef>
              <a:buNone/>
            </a:pPr>
            <a:r>
              <a:rPr lang="en-US" altLang="uk-UA" sz="1800" dirty="0" err="1">
                <a:solidFill>
                  <a:srgbClr val="0070C0"/>
                </a:solidFill>
                <a:latin typeface="Consolas" pitchFamily="49" charset="0"/>
                <a:cs typeface="Consolas" pitchFamily="49" charset="0"/>
              </a:rPr>
              <a:t>const</a:t>
            </a:r>
            <a:r>
              <a:rPr lang="en-US" sz="1800" dirty="0">
                <a:latin typeface="Consolas" pitchFamily="49" charset="0"/>
                <a:cs typeface="Consolas" pitchFamily="49" charset="0"/>
              </a:rPr>
              <a:t> {first: f, second: s, third: {p1, p2}} = cities;</a:t>
            </a:r>
          </a:p>
          <a:p>
            <a:pPr marL="914308" lvl="2" indent="0">
              <a:spcBef>
                <a:spcPts val="0"/>
              </a:spcBef>
              <a:buNone/>
            </a:pP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(f); // "</a:t>
            </a:r>
            <a:r>
              <a:rPr lang="en-US" sz="1800" dirty="0" err="1">
                <a:latin typeface="Consolas" pitchFamily="49" charset="0"/>
                <a:cs typeface="Consolas" pitchFamily="49" charset="0"/>
              </a:rPr>
              <a:t>Lviv</a:t>
            </a:r>
            <a:r>
              <a:rPr lang="en-US" sz="1800" dirty="0">
                <a:latin typeface="Consolas" pitchFamily="49" charset="0"/>
                <a:cs typeface="Consolas" pitchFamily="49" charset="0"/>
              </a:rPr>
              <a:t>"</a:t>
            </a:r>
          </a:p>
          <a:p>
            <a:pPr marL="914308" lvl="2" indent="0">
              <a:spcBef>
                <a:spcPts val="0"/>
              </a:spcBef>
              <a:buNone/>
            </a:pP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(s); // "Kyiv"</a:t>
            </a:r>
          </a:p>
          <a:p>
            <a:pPr marL="914308" lvl="2" indent="0">
              <a:spcBef>
                <a:spcPts val="0"/>
              </a:spcBef>
              <a:buNone/>
            </a:pP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(p1); // "Berlin"</a:t>
            </a:r>
          </a:p>
          <a:p>
            <a:pPr marL="914308" lvl="2" indent="0">
              <a:spcBef>
                <a:spcPts val="0"/>
              </a:spcBef>
              <a:buNone/>
            </a:pP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(p2); // "Hamburg"</a:t>
            </a:r>
          </a:p>
          <a:p>
            <a:pPr lvl="0">
              <a:lnSpc>
                <a:spcPct val="100000"/>
              </a:lnSpc>
              <a:spcBef>
                <a:spcPts val="0"/>
              </a:spcBef>
              <a:buClrTx/>
              <a:defRPr/>
            </a:pPr>
            <a:endParaRPr lang="uk-UA" altLang="uk-UA" dirty="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72374" y="194915"/>
            <a:ext cx="11919626" cy="525970"/>
          </a:xfrm>
        </p:spPr>
        <p:txBody>
          <a:bodyPr/>
          <a:lstStyle/>
          <a:p>
            <a:pPr marL="0" lvl="1"/>
            <a:r>
              <a:rPr lang="en-US" sz="3600" b="1" dirty="0" err="1">
                <a:latin typeface="Proxima Nova Black" charset="0"/>
              </a:rPr>
              <a:t>Destructuring</a:t>
            </a:r>
            <a:r>
              <a:rPr lang="en-US" sz="3600" b="1" dirty="0">
                <a:latin typeface="Proxima Nova Black" charset="0"/>
              </a:rPr>
              <a:t>. Objects</a:t>
            </a:r>
            <a:endParaRPr lang="en-US" sz="3600" dirty="0">
              <a:solidFill>
                <a:schemeClr val="tx1"/>
              </a:solidFill>
              <a:latin typeface="Proxima Nova Black" charset="0"/>
              <a:cs typeface="Arial" panose="020B0604020202020204" pitchFamily="34" charset="0"/>
            </a:endParaRPr>
          </a:p>
        </p:txBody>
      </p:sp>
    </p:spTree>
    <p:extLst>
      <p:ext uri="{BB962C8B-B14F-4D97-AF65-F5344CB8AC3E}">
        <p14:creationId xmlns:p14="http://schemas.microsoft.com/office/powerpoint/2010/main" val="12945447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089498"/>
            <a:ext cx="11779530" cy="5438883"/>
          </a:xfrm>
        </p:spPr>
        <p:txBody>
          <a:bodyPr rtlCol="0">
            <a:noAutofit/>
          </a:bodyPr>
          <a:lstStyle/>
          <a:p>
            <a:pPr algn="just"/>
            <a:r>
              <a:rPr lang="en-US" sz="2400" dirty="0">
                <a:cs typeface="Arial" panose="020B0604020202020204" pitchFamily="34" charset="0"/>
              </a:rPr>
              <a:t>If a function receives an object, it can immediately break it into variables</a:t>
            </a:r>
            <a:r>
              <a:rPr lang="ru-RU" sz="2400" dirty="0">
                <a:cs typeface="Arial" panose="020B0604020202020204" pitchFamily="34" charset="0"/>
              </a:rPr>
              <a:t>:</a:t>
            </a:r>
          </a:p>
          <a:p>
            <a:pPr algn="just">
              <a:spcBef>
                <a:spcPts val="0"/>
              </a:spcBef>
            </a:pPr>
            <a:endParaRPr lang="ru-RU" sz="2400" dirty="0">
              <a:latin typeface="Arial" panose="020B0604020202020204" pitchFamily="34" charset="0"/>
              <a:cs typeface="Arial" panose="020B0604020202020204" pitchFamily="34" charset="0"/>
            </a:endParaRPr>
          </a:p>
          <a:p>
            <a:r>
              <a:rPr lang="en-US" dirty="0">
                <a:cs typeface="Consolas" pitchFamily="49" charset="0"/>
              </a:rPr>
              <a:t>	</a:t>
            </a:r>
            <a:r>
              <a:rPr lang="en-US" sz="2000" dirty="0">
                <a:solidFill>
                  <a:srgbClr val="0070C0"/>
                </a:solidFill>
                <a:latin typeface="Consolas" pitchFamily="49" charset="0"/>
                <a:cs typeface="Consolas" pitchFamily="49" charset="0"/>
              </a:rPr>
              <a:t>function </a:t>
            </a:r>
            <a:r>
              <a:rPr lang="en-US" sz="2000" dirty="0" err="1">
                <a:latin typeface="Consolas" pitchFamily="49" charset="0"/>
                <a:cs typeface="Consolas" pitchFamily="49" charset="0"/>
              </a:rPr>
              <a:t>func</a:t>
            </a:r>
            <a:r>
              <a:rPr lang="en-US" sz="2000" dirty="0">
                <a:latin typeface="Consolas" pitchFamily="49" charset="0"/>
                <a:cs typeface="Consolas" pitchFamily="49" charset="0"/>
              </a:rPr>
              <a:t>( {first, second, third} ) {</a:t>
            </a:r>
          </a:p>
          <a:p>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(first + " " + second + " " + third);</a:t>
            </a:r>
          </a:p>
          <a:p>
            <a:pPr marL="914308" lvl="2" indent="0">
              <a:buNone/>
            </a:pPr>
            <a:r>
              <a:rPr lang="en-US" sz="2000" dirty="0">
                <a:latin typeface="Consolas" pitchFamily="49" charset="0"/>
                <a:cs typeface="Consolas" pitchFamily="49" charset="0"/>
              </a:rPr>
              <a:t>}</a:t>
            </a:r>
          </a:p>
          <a:p>
            <a:pPr marL="914308" lvl="2" indent="0">
              <a:buNone/>
            </a:pPr>
            <a:r>
              <a:rPr lang="en-US" sz="2000" dirty="0" err="1">
                <a:solidFill>
                  <a:srgbClr val="0070C0"/>
                </a:solidFill>
                <a:latin typeface="Consolas" pitchFamily="49" charset="0"/>
                <a:cs typeface="Consolas" pitchFamily="49" charset="0"/>
              </a:rPr>
              <a:t>const</a:t>
            </a:r>
            <a:r>
              <a:rPr lang="en-US"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cities = {</a:t>
            </a:r>
          </a:p>
          <a:p>
            <a:pPr marL="914308" lvl="2" indent="0">
              <a:spcBef>
                <a:spcPts val="0"/>
              </a:spcBef>
              <a:buNone/>
            </a:pPr>
            <a:r>
              <a:rPr lang="en-US" sz="2000" dirty="0">
                <a:latin typeface="Consolas" pitchFamily="49" charset="0"/>
                <a:cs typeface="Consolas" pitchFamily="49" charset="0"/>
              </a:rPr>
              <a:t>   first: "</a:t>
            </a:r>
            <a:r>
              <a:rPr lang="en-US" sz="2000" dirty="0" err="1">
                <a:latin typeface="Consolas" pitchFamily="49" charset="0"/>
                <a:cs typeface="Consolas" pitchFamily="49" charset="0"/>
              </a:rPr>
              <a:t>Lviv</a:t>
            </a:r>
            <a:r>
              <a:rPr lang="en-US" sz="2000" dirty="0">
                <a:latin typeface="Consolas" pitchFamily="49" charset="0"/>
                <a:cs typeface="Consolas" pitchFamily="49" charset="0"/>
              </a:rPr>
              <a:t>",</a:t>
            </a:r>
          </a:p>
          <a:p>
            <a:pPr marL="914308" lvl="2" indent="0">
              <a:spcBef>
                <a:spcPts val="0"/>
              </a:spcBef>
              <a:buNone/>
            </a:pPr>
            <a:r>
              <a:rPr lang="en-US" sz="2000" dirty="0">
                <a:latin typeface="Consolas" pitchFamily="49" charset="0"/>
                <a:cs typeface="Consolas" pitchFamily="49" charset="0"/>
              </a:rPr>
              <a:t>   second: "Kyiv",</a:t>
            </a:r>
          </a:p>
          <a:p>
            <a:pPr marL="914308" lvl="2" indent="0">
              <a:spcBef>
                <a:spcPts val="0"/>
              </a:spcBef>
              <a:buNone/>
            </a:pPr>
            <a:r>
              <a:rPr lang="en-US" sz="2000" dirty="0">
                <a:latin typeface="Consolas" pitchFamily="49" charset="0"/>
                <a:cs typeface="Consolas" pitchFamily="49" charset="0"/>
              </a:rPr>
              <a:t>   third: "</a:t>
            </a:r>
            <a:r>
              <a:rPr lang="en-US" sz="2000" dirty="0" err="1">
                <a:latin typeface="Consolas" pitchFamily="49" charset="0"/>
                <a:cs typeface="Consolas" pitchFamily="49" charset="0"/>
              </a:rPr>
              <a:t>Dnipro</a:t>
            </a:r>
            <a:r>
              <a:rPr lang="en-US" sz="2000" dirty="0">
                <a:latin typeface="Consolas" pitchFamily="49" charset="0"/>
                <a:cs typeface="Consolas" pitchFamily="49" charset="0"/>
              </a:rPr>
              <a:t>"</a:t>
            </a:r>
          </a:p>
          <a:p>
            <a:pPr marL="914308" lvl="2" indent="0">
              <a:buNone/>
            </a:pPr>
            <a:r>
              <a:rPr lang="en-US" sz="2000" dirty="0">
                <a:latin typeface="Consolas" pitchFamily="49" charset="0"/>
                <a:cs typeface="Consolas" pitchFamily="49" charset="0"/>
              </a:rPr>
              <a:t>};</a:t>
            </a:r>
          </a:p>
          <a:p>
            <a:pPr lvl="1"/>
            <a:r>
              <a:rPr lang="en-US" sz="2000" dirty="0">
                <a:latin typeface="Consolas" pitchFamily="49" charset="0"/>
                <a:cs typeface="Consolas" pitchFamily="49" charset="0"/>
              </a:rPr>
              <a:t> </a:t>
            </a:r>
            <a:r>
              <a:rPr lang="en-US" sz="2000" dirty="0" err="1">
                <a:latin typeface="Consolas" pitchFamily="49" charset="0"/>
                <a:cs typeface="Consolas" pitchFamily="49" charset="0"/>
              </a:rPr>
              <a:t>func</a:t>
            </a:r>
            <a:r>
              <a:rPr lang="en-US" sz="2000" dirty="0">
                <a:latin typeface="Consolas" pitchFamily="49" charset="0"/>
                <a:cs typeface="Consolas" pitchFamily="49" charset="0"/>
              </a:rPr>
              <a:t>(cities); </a:t>
            </a:r>
            <a:r>
              <a:rPr lang="en-US" sz="2000" dirty="0">
                <a:solidFill>
                  <a:schemeClr val="bg1">
                    <a:lumMod val="50000"/>
                  </a:schemeClr>
                </a:solidFill>
                <a:latin typeface="Consolas" pitchFamily="49" charset="0"/>
                <a:cs typeface="Consolas" pitchFamily="49" charset="0"/>
              </a:rPr>
              <a:t>// "</a:t>
            </a:r>
            <a:r>
              <a:rPr lang="en-US" sz="2000" dirty="0" err="1">
                <a:solidFill>
                  <a:schemeClr val="bg1">
                    <a:lumMod val="50000"/>
                  </a:schemeClr>
                </a:solidFill>
                <a:latin typeface="Consolas" pitchFamily="49" charset="0"/>
                <a:cs typeface="Consolas" pitchFamily="49" charset="0"/>
              </a:rPr>
              <a:t>Lviv</a:t>
            </a:r>
            <a:r>
              <a:rPr lang="en-US" sz="2000" dirty="0">
                <a:solidFill>
                  <a:schemeClr val="bg1">
                    <a:lumMod val="50000"/>
                  </a:schemeClr>
                </a:solidFill>
                <a:latin typeface="Consolas" pitchFamily="49" charset="0"/>
                <a:cs typeface="Consolas" pitchFamily="49" charset="0"/>
              </a:rPr>
              <a:t> Kyiv </a:t>
            </a:r>
            <a:r>
              <a:rPr lang="en-US" sz="2000" dirty="0" err="1">
                <a:solidFill>
                  <a:schemeClr val="bg1">
                    <a:lumMod val="50000"/>
                  </a:schemeClr>
                </a:solidFill>
                <a:latin typeface="Consolas" pitchFamily="49" charset="0"/>
                <a:cs typeface="Consolas" pitchFamily="49" charset="0"/>
              </a:rPr>
              <a:t>Dnipro</a:t>
            </a:r>
            <a:r>
              <a:rPr lang="en-US" sz="2000" dirty="0">
                <a:solidFill>
                  <a:schemeClr val="bg1">
                    <a:lumMod val="50000"/>
                  </a:schemeClr>
                </a:solidFill>
                <a:latin typeface="Consolas" pitchFamily="49" charset="0"/>
                <a:cs typeface="Consolas" pitchFamily="49" charset="0"/>
              </a:rPr>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72374" y="194915"/>
            <a:ext cx="11919626" cy="525970"/>
          </a:xfrm>
        </p:spPr>
        <p:txBody>
          <a:bodyPr/>
          <a:lstStyle/>
          <a:p>
            <a:pPr marL="0" lvl="1"/>
            <a:r>
              <a:rPr lang="en-US" sz="3600" b="1" dirty="0" err="1">
                <a:latin typeface="Proxima Nova Black" charset="0"/>
              </a:rPr>
              <a:t>Destructuring</a:t>
            </a:r>
            <a:r>
              <a:rPr lang="en-US" sz="3600" b="1" dirty="0">
                <a:latin typeface="Proxima Nova Black" charset="0"/>
              </a:rPr>
              <a:t> in functions parameters</a:t>
            </a:r>
            <a:endParaRPr lang="en-US" sz="3600" dirty="0">
              <a:solidFill>
                <a:schemeClr val="tx1"/>
              </a:solidFill>
              <a:latin typeface="Proxima Nova Black" charset="0"/>
              <a:cs typeface="Arial" panose="020B0604020202020204" pitchFamily="34" charset="0"/>
            </a:endParaRPr>
          </a:p>
        </p:txBody>
      </p:sp>
    </p:spTree>
    <p:extLst>
      <p:ext uri="{BB962C8B-B14F-4D97-AF65-F5344CB8AC3E}">
        <p14:creationId xmlns:p14="http://schemas.microsoft.com/office/powerpoint/2010/main" val="719291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08344" y="1105896"/>
            <a:ext cx="11568223" cy="5635145"/>
          </a:xfrm>
        </p:spPr>
        <p:txBody>
          <a:bodyPr rtlCol="0">
            <a:noAutofit/>
          </a:bodyPr>
          <a:lstStyle/>
          <a:p>
            <a:pPr marL="285750" lvl="0" indent="-285750">
              <a:buClrTx/>
              <a:buFont typeface="Arial" pitchFamily="34" charset="0"/>
              <a:buChar char="•"/>
            </a:pPr>
            <a:r>
              <a:rPr lang="en-US" dirty="0"/>
              <a:t>Symbols - a new primitive type, designations for unique identifiers.</a:t>
            </a:r>
          </a:p>
          <a:p>
            <a:pPr marL="285750" lvl="0" indent="-285750">
              <a:buClrTx/>
              <a:buFont typeface="Arial" pitchFamily="34" charset="0"/>
              <a:buChar char="•"/>
            </a:pPr>
            <a:r>
              <a:rPr lang="en-US" dirty="0"/>
              <a:t>All symbols are unique. Symbols with the same name - different Symbols</a:t>
            </a:r>
            <a:r>
              <a:rPr lang="ru-RU" dirty="0"/>
              <a:t>.</a:t>
            </a:r>
          </a:p>
          <a:p>
            <a:pPr lvl="0">
              <a:buClrTx/>
            </a:pPr>
            <a:endParaRPr lang="en-US" dirty="0"/>
          </a:p>
          <a:p>
            <a:pPr lvl="0" fontAlgn="base">
              <a:spcBef>
                <a:spcPct val="0"/>
              </a:spcBef>
              <a:spcAft>
                <a:spcPct val="0"/>
              </a:spcAft>
            </a:pPr>
            <a:r>
              <a:rPr lang="en-US" u="sng" dirty="0"/>
              <a:t>Syntax</a:t>
            </a:r>
            <a:endParaRPr lang="ru-RU" u="sng" dirty="0">
              <a:cs typeface="Arial" pitchFamily="34" charset="0"/>
            </a:endParaRPr>
          </a:p>
          <a:p>
            <a:pPr lvl="0" fontAlgn="base">
              <a:lnSpc>
                <a:spcPct val="100000"/>
              </a:lnSpc>
              <a:spcBef>
                <a:spcPct val="0"/>
              </a:spcBef>
              <a:spcAft>
                <a:spcPct val="0"/>
              </a:spcAft>
              <a:buClrTx/>
            </a:pPr>
            <a:r>
              <a:rPr lang="en-US" dirty="0">
                <a:cs typeface="Arial" pitchFamily="34" charset="0"/>
              </a:rPr>
              <a:t>	</a:t>
            </a:r>
            <a:r>
              <a:rPr lang="ru-RU" dirty="0" err="1">
                <a:solidFill>
                  <a:srgbClr val="0070C0"/>
                </a:solidFill>
                <a:cs typeface="Arial" pitchFamily="34" charset="0"/>
              </a:rPr>
              <a:t>let</a:t>
            </a:r>
            <a:r>
              <a:rPr lang="ru-RU" dirty="0">
                <a:solidFill>
                  <a:srgbClr val="0070C0"/>
                </a:solidFill>
                <a:cs typeface="Arial" pitchFamily="34" charset="0"/>
              </a:rPr>
              <a:t> </a:t>
            </a:r>
            <a:r>
              <a:rPr lang="ru-RU" dirty="0" err="1">
                <a:cs typeface="Arial" pitchFamily="34" charset="0"/>
              </a:rPr>
              <a:t>sym</a:t>
            </a:r>
            <a:r>
              <a:rPr lang="ru-RU" dirty="0">
                <a:cs typeface="Arial" pitchFamily="34" charset="0"/>
              </a:rPr>
              <a:t> = </a:t>
            </a:r>
            <a:r>
              <a:rPr lang="ru-RU" b="1" dirty="0" err="1">
                <a:solidFill>
                  <a:srgbClr val="7030A0"/>
                </a:solidFill>
                <a:cs typeface="Arial" pitchFamily="34" charset="0"/>
              </a:rPr>
              <a:t>Symbol</a:t>
            </a:r>
            <a:r>
              <a:rPr lang="ru-RU" b="1" dirty="0">
                <a:solidFill>
                  <a:srgbClr val="7030A0"/>
                </a:solidFill>
                <a:cs typeface="Arial" pitchFamily="34" charset="0"/>
              </a:rPr>
              <a:t>()</a:t>
            </a:r>
            <a:r>
              <a:rPr lang="ru-RU" dirty="0">
                <a:cs typeface="Arial" pitchFamily="34" charset="0"/>
              </a:rPr>
              <a:t>;</a:t>
            </a:r>
            <a:endParaRPr lang="en-US" dirty="0">
              <a:cs typeface="Arial" pitchFamily="34" charset="0"/>
            </a:endParaRPr>
          </a:p>
          <a:p>
            <a:pPr fontAlgn="base">
              <a:lnSpc>
                <a:spcPct val="100000"/>
              </a:lnSpc>
              <a:spcBef>
                <a:spcPct val="0"/>
              </a:spcBef>
              <a:spcAft>
                <a:spcPts val="600"/>
              </a:spcAft>
              <a:buClrTx/>
            </a:pPr>
            <a:r>
              <a:rPr lang="en-US" dirty="0">
                <a:cs typeface="Arial" pitchFamily="34" charset="0"/>
              </a:rPr>
              <a:t>	</a:t>
            </a:r>
            <a:r>
              <a:rPr lang="ru-RU" dirty="0" err="1">
                <a:solidFill>
                  <a:srgbClr val="0070C0"/>
                </a:solidFill>
                <a:cs typeface="Arial" pitchFamily="34" charset="0"/>
              </a:rPr>
              <a:t>alert</a:t>
            </a:r>
            <a:r>
              <a:rPr lang="ru-RU" dirty="0">
                <a:cs typeface="Arial" pitchFamily="34" charset="0"/>
              </a:rPr>
              <a:t>( </a:t>
            </a:r>
            <a:r>
              <a:rPr lang="ru-RU" b="1" dirty="0" err="1">
                <a:solidFill>
                  <a:srgbClr val="7030A0"/>
                </a:solidFill>
                <a:cs typeface="Arial" pitchFamily="34" charset="0"/>
              </a:rPr>
              <a:t>Symbol</a:t>
            </a:r>
            <a:r>
              <a:rPr lang="ru-RU" b="1" dirty="0">
                <a:solidFill>
                  <a:srgbClr val="7030A0"/>
                </a:solidFill>
                <a:cs typeface="Arial" pitchFamily="34" charset="0"/>
              </a:rPr>
              <a:t>("</a:t>
            </a:r>
            <a:r>
              <a:rPr lang="ru-RU" b="1" dirty="0" err="1">
                <a:solidFill>
                  <a:srgbClr val="7030A0"/>
                </a:solidFill>
                <a:cs typeface="Arial" pitchFamily="34" charset="0"/>
              </a:rPr>
              <a:t>name</a:t>
            </a:r>
            <a:r>
              <a:rPr lang="ru-RU" b="1" dirty="0">
                <a:solidFill>
                  <a:srgbClr val="7030A0"/>
                </a:solidFill>
                <a:cs typeface="Arial" pitchFamily="34" charset="0"/>
              </a:rPr>
              <a:t>") </a:t>
            </a:r>
            <a:r>
              <a:rPr lang="ru-RU" dirty="0">
                <a:cs typeface="Arial" pitchFamily="34" charset="0"/>
              </a:rPr>
              <a:t>== </a:t>
            </a:r>
            <a:r>
              <a:rPr lang="ru-RU" b="1" dirty="0" err="1">
                <a:solidFill>
                  <a:srgbClr val="7030A0"/>
                </a:solidFill>
                <a:cs typeface="Arial" pitchFamily="34" charset="0"/>
              </a:rPr>
              <a:t>Symbol</a:t>
            </a:r>
            <a:r>
              <a:rPr lang="ru-RU" b="1" dirty="0">
                <a:solidFill>
                  <a:srgbClr val="7030A0"/>
                </a:solidFill>
                <a:cs typeface="Arial" pitchFamily="34" charset="0"/>
              </a:rPr>
              <a:t>("</a:t>
            </a:r>
            <a:r>
              <a:rPr lang="ru-RU" b="1" dirty="0" err="1">
                <a:solidFill>
                  <a:srgbClr val="7030A0"/>
                </a:solidFill>
                <a:cs typeface="Arial" pitchFamily="34" charset="0"/>
              </a:rPr>
              <a:t>name</a:t>
            </a:r>
            <a:r>
              <a:rPr lang="ru-RU" b="1" dirty="0">
                <a:solidFill>
                  <a:srgbClr val="7030A0"/>
                </a:solidFill>
                <a:cs typeface="Arial" pitchFamily="34" charset="0"/>
              </a:rPr>
              <a:t>") </a:t>
            </a:r>
            <a:r>
              <a:rPr lang="ru-RU" dirty="0">
                <a:cs typeface="Arial" pitchFamily="34" charset="0"/>
              </a:rPr>
              <a:t>);  </a:t>
            </a:r>
            <a:r>
              <a:rPr lang="ru-RU" dirty="0">
                <a:solidFill>
                  <a:schemeClr val="bg1">
                    <a:lumMod val="50000"/>
                  </a:schemeClr>
                </a:solidFill>
                <a:cs typeface="Arial" pitchFamily="34" charset="0"/>
              </a:rPr>
              <a:t>// </a:t>
            </a:r>
            <a:r>
              <a:rPr lang="ru-RU" dirty="0" err="1">
                <a:solidFill>
                  <a:schemeClr val="bg1">
                    <a:lumMod val="50000"/>
                  </a:schemeClr>
                </a:solidFill>
                <a:cs typeface="Arial" pitchFamily="34" charset="0"/>
              </a:rPr>
              <a:t>false</a:t>
            </a:r>
            <a:r>
              <a:rPr lang="ru-RU" dirty="0">
                <a:solidFill>
                  <a:schemeClr val="bg1">
                    <a:lumMod val="50000"/>
                  </a:schemeClr>
                </a:solidFill>
                <a:cs typeface="Arial" pitchFamily="34" charset="0"/>
              </a:rPr>
              <a:t> </a:t>
            </a:r>
          </a:p>
          <a:p>
            <a:pPr lvl="0">
              <a:spcAft>
                <a:spcPts val="1800"/>
              </a:spcAft>
            </a:pPr>
            <a:r>
              <a:rPr lang="ru-RU" dirty="0">
                <a:cs typeface="Arial" pitchFamily="34" charset="0"/>
              </a:rPr>
              <a:t>"</a:t>
            </a:r>
            <a:r>
              <a:rPr lang="ru-RU" dirty="0" err="1">
                <a:cs typeface="Arial" pitchFamily="34" charset="0"/>
              </a:rPr>
              <a:t>name</a:t>
            </a:r>
            <a:r>
              <a:rPr lang="ru-RU" dirty="0">
                <a:cs typeface="Arial" pitchFamily="34" charset="0"/>
              </a:rPr>
              <a:t>“</a:t>
            </a:r>
            <a:r>
              <a:rPr lang="en-US" dirty="0">
                <a:cs typeface="Arial" pitchFamily="34" charset="0"/>
              </a:rPr>
              <a:t> – character description (name)</a:t>
            </a:r>
            <a:endParaRPr lang="ru-RU" dirty="0"/>
          </a:p>
          <a:p>
            <a:pPr marL="285750" lvl="0" indent="-285750">
              <a:buClrTx/>
              <a:buFont typeface="Arial" pitchFamily="34" charset="0"/>
              <a:buChar char="•"/>
            </a:pPr>
            <a:r>
              <a:rPr lang="en-US" dirty="0"/>
              <a:t>Sometimes, on the contrary, we want characters with the same name to be one entity</a:t>
            </a:r>
            <a:r>
              <a:rPr lang="ru-RU" dirty="0"/>
              <a:t>. </a:t>
            </a:r>
            <a:r>
              <a:rPr lang="en-US" dirty="0"/>
              <a:t>To do this, there is a global register of characters available through the </a:t>
            </a:r>
            <a:r>
              <a:rPr lang="en-US" b="1" dirty="0" err="1">
                <a:solidFill>
                  <a:srgbClr val="7030A0"/>
                </a:solidFill>
              </a:rPr>
              <a:t>Symbol.for</a:t>
            </a:r>
            <a:r>
              <a:rPr lang="en-US" b="1" dirty="0">
                <a:solidFill>
                  <a:srgbClr val="7030A0"/>
                </a:solidFill>
              </a:rPr>
              <a:t>("name")</a:t>
            </a:r>
            <a:r>
              <a:rPr lang="en-US" dirty="0"/>
              <a:t> method. For a global character, you can get a name (key) by calling </a:t>
            </a:r>
            <a:r>
              <a:rPr lang="en-US" b="1" dirty="0" err="1">
                <a:solidFill>
                  <a:srgbClr val="7030A0"/>
                </a:solidFill>
              </a:rPr>
              <a:t>Symbol.keyFor</a:t>
            </a:r>
            <a:r>
              <a:rPr lang="en-US" b="1" dirty="0">
                <a:solidFill>
                  <a:srgbClr val="7030A0"/>
                </a:solidFill>
              </a:rPr>
              <a:t> (</a:t>
            </a:r>
            <a:r>
              <a:rPr lang="en-US" b="1" dirty="0" err="1">
                <a:solidFill>
                  <a:srgbClr val="7030A0"/>
                </a:solidFill>
              </a:rPr>
              <a:t>sym</a:t>
            </a:r>
            <a:r>
              <a:rPr lang="en-US" b="1" dirty="0">
                <a:solidFill>
                  <a:srgbClr val="7030A0"/>
                </a:solidFill>
              </a:rPr>
              <a:t>)</a:t>
            </a:r>
            <a:r>
              <a:rPr lang="en-US" dirty="0"/>
              <a:t>.</a:t>
            </a:r>
            <a:endParaRPr lang="uk-UA" dirty="0"/>
          </a:p>
          <a:p>
            <a:r>
              <a:rPr lang="uk-UA" dirty="0"/>
              <a:t>	</a:t>
            </a:r>
            <a:r>
              <a:rPr lang="en-US" sz="1800" dirty="0"/>
              <a:t> </a:t>
            </a:r>
            <a:r>
              <a:rPr lang="uk-UA" sz="1800" dirty="0"/>
              <a:t> </a:t>
            </a: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data1 = </a:t>
            </a:r>
            <a:r>
              <a:rPr lang="en-US" sz="1800" b="1" dirty="0" err="1">
                <a:solidFill>
                  <a:srgbClr val="7030A0"/>
                </a:solidFill>
                <a:latin typeface="Consolas" pitchFamily="49" charset="0"/>
                <a:cs typeface="Consolas" pitchFamily="49" charset="0"/>
              </a:rPr>
              <a:t>Symbol.for</a:t>
            </a:r>
            <a:r>
              <a:rPr lang="en-US" sz="1800" dirty="0">
                <a:latin typeface="Consolas" pitchFamily="49" charset="0"/>
                <a:cs typeface="Consolas" pitchFamily="49" charset="0"/>
              </a:rPr>
              <a:t>("data");</a:t>
            </a:r>
            <a:endParaRPr lang="uk-UA" sz="1800" dirty="0">
              <a:latin typeface="Consolas" pitchFamily="49" charset="0"/>
              <a:cs typeface="Consolas" pitchFamily="49" charset="0"/>
            </a:endParaRPr>
          </a:p>
          <a:p>
            <a:r>
              <a:rPr lang="uk-UA" sz="1800" dirty="0">
                <a:latin typeface="Consolas" pitchFamily="49" charset="0"/>
                <a:cs typeface="Consolas" pitchFamily="49" charset="0"/>
              </a:rPr>
              <a:t>	</a:t>
            </a: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data2 = </a:t>
            </a:r>
            <a:r>
              <a:rPr lang="en-US" sz="1800" b="1" dirty="0" err="1">
                <a:solidFill>
                  <a:srgbClr val="7030A0"/>
                </a:solidFill>
                <a:latin typeface="Consolas" pitchFamily="49" charset="0"/>
                <a:cs typeface="Consolas" pitchFamily="49" charset="0"/>
              </a:rPr>
              <a:t>Symbol.for</a:t>
            </a:r>
            <a:r>
              <a:rPr lang="en-US" sz="1800" dirty="0">
                <a:latin typeface="Consolas" pitchFamily="49" charset="0"/>
                <a:cs typeface="Consolas" pitchFamily="49" charset="0"/>
              </a:rPr>
              <a:t>("data");</a:t>
            </a:r>
          </a:p>
          <a:p>
            <a:r>
              <a:rPr lang="uk-UA" sz="1800" dirty="0">
                <a:latin typeface="Consolas" pitchFamily="49" charset="0"/>
                <a:cs typeface="Consolas" pitchFamily="49" charset="0"/>
              </a:rPr>
              <a:t>	</a:t>
            </a: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(data1 === data2); </a:t>
            </a:r>
            <a:r>
              <a:rPr lang="en-US" sz="1800" dirty="0">
                <a:solidFill>
                  <a:schemeClr val="bg1">
                    <a:lumMod val="50000"/>
                  </a:schemeClr>
                </a:solidFill>
                <a:latin typeface="Consolas" pitchFamily="49" charset="0"/>
                <a:cs typeface="Consolas" pitchFamily="49" charset="0"/>
              </a:rPr>
              <a:t>// true</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Symbol</a:t>
            </a:r>
          </a:p>
        </p:txBody>
      </p:sp>
    </p:spTree>
    <p:extLst>
      <p:ext uri="{BB962C8B-B14F-4D97-AF65-F5344CB8AC3E}">
        <p14:creationId xmlns:p14="http://schemas.microsoft.com/office/powerpoint/2010/main" val="906719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18976" y="1105896"/>
            <a:ext cx="11653283" cy="5635145"/>
          </a:xfrm>
        </p:spPr>
        <p:txBody>
          <a:bodyPr rtlCol="0">
            <a:noAutofit/>
          </a:bodyPr>
          <a:lstStyle/>
          <a:p>
            <a:r>
              <a:rPr lang="en-US" dirty="0"/>
              <a:t>Symbols allow you to create "hidden" properties of objects that cannot be accidentally accessed and overwrite them from other parts of the program</a:t>
            </a:r>
            <a:r>
              <a:rPr lang="ru-RU" dirty="0"/>
              <a:t>.</a:t>
            </a:r>
          </a:p>
          <a:p>
            <a:r>
              <a:rPr lang="uk-UA" dirty="0">
                <a:latin typeface="Arial" panose="020B0604020202020204" pitchFamily="34" charset="0"/>
                <a:cs typeface="Arial" panose="020B0604020202020204" pitchFamily="34" charset="0"/>
              </a:rPr>
              <a:t>	</a:t>
            </a:r>
            <a:r>
              <a:rPr lang="en-US" sz="2400" dirty="0">
                <a:solidFill>
                  <a:srgbClr val="0000FF"/>
                </a:solidFill>
                <a:latin typeface="Courier New" panose="02070309020205020404" pitchFamily="49" charset="0"/>
                <a:cs typeface="Courier New" panose="02070309020205020404" pitchFamily="49" charset="0"/>
              </a:rPr>
              <a:t> </a:t>
            </a:r>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key = </a:t>
            </a:r>
            <a:r>
              <a:rPr lang="en-US" sz="2000" b="1" dirty="0">
                <a:solidFill>
                  <a:srgbClr val="7030A0"/>
                </a:solidFill>
                <a:latin typeface="Consolas" pitchFamily="49" charset="0"/>
                <a:cs typeface="Consolas" pitchFamily="49" charset="0"/>
              </a:rPr>
              <a:t>Symbol</a:t>
            </a:r>
            <a:r>
              <a:rPr lang="en-US" sz="2000" dirty="0">
                <a:latin typeface="Consolas" pitchFamily="49" charset="0"/>
                <a:cs typeface="Consolas" pitchFamily="49" charset="0"/>
              </a:rPr>
              <a:t>("key");</a:t>
            </a:r>
          </a:p>
          <a:p>
            <a:pPr lvl="2"/>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person = {</a:t>
            </a:r>
          </a:p>
          <a:p>
            <a:pPr lvl="2"/>
            <a:r>
              <a:rPr lang="en-US" sz="2000" dirty="0">
                <a:latin typeface="Consolas" pitchFamily="49" charset="0"/>
                <a:cs typeface="Consolas" pitchFamily="49" charset="0"/>
              </a:rPr>
              <a:t>   position: "</a:t>
            </a:r>
            <a:r>
              <a:rPr lang="en-US" sz="2000" dirty="0" err="1">
                <a:latin typeface="Consolas" pitchFamily="49" charset="0"/>
                <a:cs typeface="Consolas" pitchFamily="49" charset="0"/>
              </a:rPr>
              <a:t>webDev</a:t>
            </a:r>
            <a:r>
              <a:rPr lang="en-US" sz="2000" dirty="0">
                <a:latin typeface="Consolas" pitchFamily="49" charset="0"/>
                <a:cs typeface="Consolas" pitchFamily="49" charset="0"/>
              </a:rPr>
              <a:t>",</a:t>
            </a:r>
          </a:p>
          <a:p>
            <a:pPr lvl="3"/>
            <a:r>
              <a:rPr lang="en-US" sz="2000" dirty="0">
                <a:latin typeface="Consolas" pitchFamily="49" charset="0"/>
                <a:cs typeface="Consolas" pitchFamily="49" charset="0"/>
              </a:rPr>
              <a:t>experience: 3,</a:t>
            </a:r>
          </a:p>
          <a:p>
            <a:pPr lvl="2"/>
            <a:r>
              <a:rPr lang="en-US" sz="2000" dirty="0">
                <a:latin typeface="Consolas" pitchFamily="49" charset="0"/>
                <a:cs typeface="Consolas" pitchFamily="49" charset="0"/>
              </a:rPr>
              <a:t>   [key]: 100</a:t>
            </a:r>
          </a:p>
          <a:p>
            <a:pPr lvl="2"/>
            <a:r>
              <a:rPr lang="en-US" sz="2000" dirty="0">
                <a:latin typeface="Consolas" pitchFamily="49" charset="0"/>
                <a:cs typeface="Consolas" pitchFamily="49" charset="0"/>
              </a:rPr>
              <a:t>};</a:t>
            </a:r>
          </a:p>
          <a:p>
            <a:pPr lvl="2"/>
            <a:r>
              <a:rPr lang="en-US" sz="2000" dirty="0">
                <a:solidFill>
                  <a:srgbClr val="0070C0"/>
                </a:solidFill>
                <a:latin typeface="Consolas" pitchFamily="49" charset="0"/>
                <a:cs typeface="Consolas" pitchFamily="49" charset="0"/>
              </a:rPr>
              <a:t>for</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props </a:t>
            </a:r>
            <a:r>
              <a:rPr lang="en-US" sz="2000" dirty="0">
                <a:solidFill>
                  <a:srgbClr val="0070C0"/>
                </a:solidFill>
                <a:latin typeface="Consolas" pitchFamily="49" charset="0"/>
                <a:cs typeface="Consolas" pitchFamily="49" charset="0"/>
              </a:rPr>
              <a:t>in</a:t>
            </a:r>
            <a:r>
              <a:rPr lang="en-US" sz="2000" dirty="0">
                <a:latin typeface="Consolas" pitchFamily="49" charset="0"/>
                <a:cs typeface="Consolas" pitchFamily="49" charset="0"/>
              </a:rPr>
              <a:t> person) {</a:t>
            </a:r>
          </a:p>
          <a:p>
            <a:pPr lvl="3"/>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(props);		</a:t>
            </a:r>
            <a:r>
              <a:rPr lang="en-US" sz="2000" dirty="0">
                <a:solidFill>
                  <a:schemeClr val="bg1">
                    <a:lumMod val="50000"/>
                  </a:schemeClr>
                </a:solidFill>
                <a:latin typeface="Consolas" pitchFamily="49" charset="0"/>
                <a:cs typeface="Consolas" pitchFamily="49" charset="0"/>
              </a:rPr>
              <a:t>// position, experience</a:t>
            </a:r>
          </a:p>
          <a:p>
            <a:pPr lvl="2"/>
            <a:r>
              <a:rPr lang="en-US" sz="2000" dirty="0">
                <a:latin typeface="Consolas" pitchFamily="49" charset="0"/>
                <a:cs typeface="Consolas" pitchFamily="49" charset="0"/>
              </a:rPr>
              <a:t>}</a:t>
            </a:r>
          </a:p>
          <a:p>
            <a:pPr lvl="2"/>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(person[key]); </a:t>
            </a:r>
            <a:r>
              <a:rPr lang="en-US" sz="2000" dirty="0">
                <a:solidFill>
                  <a:schemeClr val="bg1">
                    <a:lumMod val="50000"/>
                  </a:schemeClr>
                </a:solidFill>
                <a:latin typeface="Consolas" pitchFamily="49" charset="0"/>
                <a:cs typeface="Consolas" pitchFamily="49" charset="0"/>
              </a:rPr>
              <a:t>// 100</a:t>
            </a:r>
            <a:endParaRPr lang="ru-RU" sz="2000" dirty="0">
              <a:solidFill>
                <a:schemeClr val="bg1">
                  <a:lumMod val="50000"/>
                </a:schemeClr>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Symbol. "Hidden" properties</a:t>
            </a:r>
            <a:endParaRPr lang="en-US" sz="3600" b="1" dirty="0">
              <a:latin typeface="Proxima Nova Black" panose="02000506030000020004" pitchFamily="2" charset="0"/>
            </a:endParaRPr>
          </a:p>
        </p:txBody>
      </p:sp>
      <p:sp>
        <p:nvSpPr>
          <p:cNvPr id="5" name="Скругленный прямоугольник 4"/>
          <p:cNvSpPr/>
          <p:nvPr/>
        </p:nvSpPr>
        <p:spPr>
          <a:xfrm>
            <a:off x="920560" y="5774624"/>
            <a:ext cx="8882659" cy="544995"/>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marL="0" lvl="1" algn="just" defTabSz="360000"/>
            <a:r>
              <a:rPr lang="en-US" sz="2400" dirty="0"/>
              <a:t>The symbols are ignored by the </a:t>
            </a:r>
            <a:r>
              <a:rPr lang="en-US" sz="2400" b="1" dirty="0"/>
              <a:t>for ... in </a:t>
            </a:r>
            <a:r>
              <a:rPr lang="en-US" sz="2400" dirty="0"/>
              <a:t>loop</a:t>
            </a:r>
            <a:endParaRPr lang="ru-RU" sz="2400" dirty="0">
              <a:latin typeface="Arial" panose="020B0604020202020204" pitchFamily="34" charset="0"/>
              <a:cs typeface="Arial" panose="020B0604020202020204" pitchFamily="34" charset="0"/>
            </a:endParaRPr>
          </a:p>
        </p:txBody>
      </p:sp>
      <p:sp>
        <p:nvSpPr>
          <p:cNvPr id="6" name="Прямоугольник 5"/>
          <p:cNvSpPr/>
          <p:nvPr/>
        </p:nvSpPr>
        <p:spPr>
          <a:xfrm>
            <a:off x="357836" y="5513891"/>
            <a:ext cx="562224"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9765807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82772" y="1169581"/>
            <a:ext cx="11366205" cy="5571460"/>
          </a:xfrm>
        </p:spPr>
        <p:txBody>
          <a:bodyPr rtlCol="0">
            <a:noAutofit/>
          </a:bodyPr>
          <a:lstStyle/>
          <a:p>
            <a:pPr>
              <a:spcAft>
                <a:spcPts val="1200"/>
              </a:spcAft>
            </a:pPr>
            <a:r>
              <a:rPr lang="en-US" dirty="0"/>
              <a:t>Symbols have two main uses:</a:t>
            </a:r>
            <a:endParaRPr lang="ru-RU" dirty="0"/>
          </a:p>
          <a:p>
            <a:pPr marL="342900" indent="-342900">
              <a:buClrTx/>
              <a:buFont typeface="Arial" pitchFamily="34" charset="0"/>
              <a:buChar char="•"/>
            </a:pPr>
            <a:r>
              <a:rPr lang="en-US" b="1" dirty="0">
                <a:solidFill>
                  <a:srgbClr val="7030A0"/>
                </a:solidFill>
              </a:rPr>
              <a:t>Hidden properties of objects</a:t>
            </a:r>
            <a:r>
              <a:rPr lang="en-US" dirty="0"/>
              <a:t>. If we want to add a property to an object that "belongs" to another script or library, we can create a symbol and use it as a key. The character property will not appear in </a:t>
            </a:r>
            <a:r>
              <a:rPr lang="en-US" dirty="0" err="1"/>
              <a:t>for..in</a:t>
            </a:r>
            <a:r>
              <a:rPr lang="en-US" dirty="0"/>
              <a:t>, so it will not be inadvertently processed along with others. Also, it will not be modified by direct access, since the other script does not know about our symbol. Thus, the property will be protected from accidental overwriting or use.</a:t>
            </a:r>
            <a:r>
              <a:rPr lang="ru-RU" dirty="0"/>
              <a:t>.</a:t>
            </a:r>
          </a:p>
          <a:p>
            <a:pPr>
              <a:spcAft>
                <a:spcPts val="1200"/>
              </a:spcAft>
            </a:pPr>
            <a:r>
              <a:rPr lang="en-US" dirty="0"/>
              <a:t>So, using symbolic properties, we can hide something we need, but that others should not see</a:t>
            </a:r>
            <a:r>
              <a:rPr lang="ru-RU" dirty="0"/>
              <a:t>.</a:t>
            </a:r>
          </a:p>
          <a:p>
            <a:pPr marL="342900" indent="-342900">
              <a:buClrTx/>
              <a:buFont typeface="Arial" pitchFamily="34" charset="0"/>
              <a:buChar char="•"/>
            </a:pPr>
            <a:r>
              <a:rPr lang="en-US" dirty="0"/>
              <a:t>There are many system symbols used inside JavaScript, available as Symbol. We can use them to </a:t>
            </a:r>
            <a:r>
              <a:rPr lang="en-US" b="1" dirty="0">
                <a:solidFill>
                  <a:srgbClr val="7030A0"/>
                </a:solidFill>
              </a:rPr>
              <a:t>change the built-in behavior of a number of objects</a:t>
            </a:r>
            <a:r>
              <a:rPr lang="en-US" dirty="0"/>
              <a:t>. For example, in later chapters we will use </a:t>
            </a:r>
            <a:r>
              <a:rPr lang="en-US" dirty="0" err="1"/>
              <a:t>Symbol.iterator</a:t>
            </a:r>
            <a:r>
              <a:rPr lang="en-US" dirty="0"/>
              <a:t> for iterators</a:t>
            </a:r>
            <a:r>
              <a:rPr lang="uk-UA" dirty="0"/>
              <a:t>.</a:t>
            </a:r>
            <a:endParaRPr lang="ru-RU" dirty="0"/>
          </a:p>
          <a:p>
            <a:pPr>
              <a:buClrTx/>
            </a:pPr>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Symbol usage</a:t>
            </a:r>
          </a:p>
        </p:txBody>
      </p:sp>
    </p:spTree>
    <p:extLst>
      <p:ext uri="{BB962C8B-B14F-4D97-AF65-F5344CB8AC3E}">
        <p14:creationId xmlns:p14="http://schemas.microsoft.com/office/powerpoint/2010/main" val="2493708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a:xfrm>
            <a:off x="685800" y="466860"/>
            <a:ext cx="10820400" cy="685800"/>
          </a:xfrm>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685800" y="1612140"/>
            <a:ext cx="10820400" cy="3429000"/>
          </a:xfrm>
        </p:spPr>
        <p:txBody>
          <a:bodyPr/>
          <a:lstStyle/>
          <a:p>
            <a:pPr marL="342900" lvl="1" indent="-342900" defTabSz="360000">
              <a:spcBef>
                <a:spcPts val="600"/>
              </a:spcBef>
              <a:spcAft>
                <a:spcPts val="600"/>
              </a:spcAft>
              <a:buFont typeface="Wingdings" pitchFamily="2" charset="2"/>
              <a:buChar char="Ø"/>
            </a:pPr>
            <a:r>
              <a:rPr lang="uk" sz="2400" b="1" dirty="0">
                <a:latin typeface="Proxima Nova Black" panose="02000506030000020004" pitchFamily="2" charset="0"/>
              </a:rPr>
              <a:t>babel.js</a:t>
            </a:r>
            <a:endParaRPr lang="en-US" sz="2400" dirty="0">
              <a:solidFill>
                <a:srgbClr val="FF0000"/>
              </a:solidFill>
              <a:latin typeface="Proxima Nova Black" panose="02000506030000020004" pitchFamily="2" charset="0"/>
            </a:endParaRPr>
          </a:p>
          <a:p>
            <a:pPr marL="342900" lvl="1" indent="-342900" defTabSz="360000">
              <a:spcBef>
                <a:spcPts val="600"/>
              </a:spcBef>
              <a:spcAft>
                <a:spcPts val="600"/>
              </a:spcAft>
              <a:buFont typeface="Wingdings" pitchFamily="2" charset="2"/>
              <a:buChar char="Ø"/>
            </a:pPr>
            <a:r>
              <a:rPr lang="en-US" sz="2400" b="1" dirty="0">
                <a:latin typeface="Proxima Nova Black" panose="02000506030000020004" pitchFamily="2" charset="0"/>
              </a:rPr>
              <a:t>let and </a:t>
            </a:r>
            <a:r>
              <a:rPr lang="en-US" sz="2400" b="1" dirty="0" err="1">
                <a:latin typeface="Proxima Nova Black" panose="02000506030000020004" pitchFamily="2" charset="0"/>
              </a:rPr>
              <a:t>const</a:t>
            </a:r>
            <a:endParaRPr lang="en-US" sz="2400" dirty="0">
              <a:solidFill>
                <a:srgbClr val="FF0000"/>
              </a:solidFill>
              <a:latin typeface="Proxima Nova Black" panose="02000506030000020004" pitchFamily="2" charset="0"/>
            </a:endParaRPr>
          </a:p>
          <a:p>
            <a:pPr marL="342900" lvl="1" indent="-342900" defTabSz="360000">
              <a:spcBef>
                <a:spcPts val="600"/>
              </a:spcBef>
              <a:spcAft>
                <a:spcPts val="600"/>
              </a:spcAft>
              <a:buFont typeface="Wingdings" pitchFamily="2" charset="2"/>
              <a:buChar char="Ø"/>
            </a:pPr>
            <a:r>
              <a:rPr lang="en-US" sz="2400" b="1" dirty="0">
                <a:latin typeface="Proxima Nova Black" charset="0"/>
              </a:rPr>
              <a:t>template Literals</a:t>
            </a:r>
          </a:p>
          <a:p>
            <a:pPr marL="342900" lvl="1" indent="-342900" defTabSz="360000">
              <a:spcBef>
                <a:spcPts val="600"/>
              </a:spcBef>
              <a:spcAft>
                <a:spcPts val="600"/>
              </a:spcAft>
              <a:buFont typeface="Wingdings" pitchFamily="2" charset="2"/>
              <a:buChar char="Ø"/>
            </a:pPr>
            <a:r>
              <a:rPr lang="en-US" sz="2400" dirty="0">
                <a:latin typeface="Proxima Nova Black" panose="02000506030000020004" pitchFamily="2" charset="0"/>
              </a:rPr>
              <a:t>arrow functions</a:t>
            </a:r>
          </a:p>
          <a:p>
            <a:pPr marL="342900" lvl="1" indent="-342900" defTabSz="360000">
              <a:spcBef>
                <a:spcPts val="600"/>
              </a:spcBef>
              <a:spcAft>
                <a:spcPts val="600"/>
              </a:spcAft>
              <a:buFont typeface="Wingdings" pitchFamily="2" charset="2"/>
              <a:buChar char="Ø"/>
            </a:pPr>
            <a:r>
              <a:rPr lang="en-US" sz="2400" b="1" dirty="0">
                <a:latin typeface="Proxima Nova Black" panose="02000506030000020004" pitchFamily="2" charset="0"/>
              </a:rPr>
              <a:t>spread operator</a:t>
            </a:r>
          </a:p>
          <a:p>
            <a:pPr marL="342900" lvl="1" indent="-342900" defTabSz="360000">
              <a:spcBef>
                <a:spcPts val="600"/>
              </a:spcBef>
              <a:spcAft>
                <a:spcPts val="600"/>
              </a:spcAft>
              <a:buFont typeface="Wingdings" pitchFamily="2" charset="2"/>
              <a:buChar char="Ø"/>
            </a:pPr>
            <a:r>
              <a:rPr lang="en-US" sz="2400" dirty="0">
                <a:latin typeface="Proxima Nova Black" charset="0"/>
                <a:cs typeface="Arial" panose="020B0604020202020204" pitchFamily="34" charset="0"/>
              </a:rPr>
              <a:t>rest parameters</a:t>
            </a:r>
          </a:p>
          <a:p>
            <a:pPr marL="342900" lvl="1" indent="-342900" defTabSz="360000">
              <a:spcBef>
                <a:spcPts val="600"/>
              </a:spcBef>
              <a:spcAft>
                <a:spcPts val="600"/>
              </a:spcAft>
              <a:buFont typeface="Wingdings" pitchFamily="2" charset="2"/>
              <a:buChar char="Ø"/>
            </a:pPr>
            <a:r>
              <a:rPr lang="en-US" sz="2400" b="1" dirty="0" err="1">
                <a:latin typeface="Proxima Nova Black" charset="0"/>
              </a:rPr>
              <a:t>destructuring</a:t>
            </a:r>
            <a:endParaRPr lang="en-US" sz="2400" b="1" dirty="0">
              <a:latin typeface="Proxima Nova Black" charset="0"/>
            </a:endParaRPr>
          </a:p>
          <a:p>
            <a:pPr marL="342900" lvl="1" indent="-342900" defTabSz="360000">
              <a:spcBef>
                <a:spcPts val="600"/>
              </a:spcBef>
              <a:spcAft>
                <a:spcPts val="600"/>
              </a:spcAft>
              <a:buFont typeface="Wingdings" pitchFamily="2" charset="2"/>
              <a:buChar char="Ø"/>
            </a:pPr>
            <a:r>
              <a:rPr lang="en-US" sz="2400" b="1" dirty="0">
                <a:latin typeface="Proxima Nova Black" charset="0"/>
              </a:rPr>
              <a:t>symbol</a:t>
            </a:r>
          </a:p>
          <a:p>
            <a:pPr marL="342900" lvl="1" indent="-342900" defTabSz="360000">
              <a:spcBef>
                <a:spcPts val="600"/>
              </a:spcBef>
              <a:spcAft>
                <a:spcPts val="600"/>
              </a:spcAft>
              <a:buFont typeface="Wingdings" pitchFamily="2" charset="2"/>
              <a:buChar char="Ø"/>
            </a:pPr>
            <a:r>
              <a:rPr lang="en-US" sz="2400" dirty="0">
                <a:latin typeface="Proxima Nova Black" charset="0"/>
              </a:rPr>
              <a:t>iterator</a:t>
            </a:r>
          </a:p>
          <a:p>
            <a:pPr marL="342900" lvl="1" indent="-342900" defTabSz="360000">
              <a:spcBef>
                <a:spcPts val="600"/>
              </a:spcBef>
              <a:spcAft>
                <a:spcPts val="600"/>
              </a:spcAft>
              <a:buFont typeface="Wingdings" pitchFamily="2" charset="2"/>
              <a:buChar char="Ø"/>
            </a:pPr>
            <a:r>
              <a:rPr lang="en-US" sz="2400" b="1" dirty="0">
                <a:latin typeface="Proxima Nova Black" charset="0"/>
              </a:rPr>
              <a:t>Collections. Set &amp; Map</a:t>
            </a:r>
          </a:p>
          <a:p>
            <a:pPr marL="342900" lvl="1" indent="-342900" defTabSz="360000">
              <a:spcBef>
                <a:spcPts val="600"/>
              </a:spcBef>
              <a:spcAft>
                <a:spcPts val="600"/>
              </a:spcAft>
              <a:buFont typeface="Wingdings" pitchFamily="2" charset="2"/>
              <a:buChar char="Ø"/>
            </a:pPr>
            <a:endParaRPr lang="en-US" sz="2400" b="1" dirty="0">
              <a:latin typeface="Proxima Nova Black" charset="0"/>
            </a:endParaRPr>
          </a:p>
          <a:p>
            <a:pPr marL="342900" lvl="1" indent="-342900" defTabSz="360000">
              <a:spcBef>
                <a:spcPts val="600"/>
              </a:spcBef>
              <a:spcAft>
                <a:spcPts val="600"/>
              </a:spcAft>
              <a:buFont typeface="Wingdings" pitchFamily="2" charset="2"/>
              <a:buChar char="Ø"/>
            </a:pPr>
            <a:endParaRPr lang="en-US" sz="2400" b="1" dirty="0">
              <a:latin typeface="Proxima Nova Black" charset="0"/>
            </a:endParaRPr>
          </a:p>
          <a:p>
            <a:pPr marL="342900" lvl="1" indent="-342900" defTabSz="360000">
              <a:spcBef>
                <a:spcPts val="600"/>
              </a:spcBef>
              <a:spcAft>
                <a:spcPts val="600"/>
              </a:spcAft>
              <a:buFont typeface="Wingdings" pitchFamily="2" charset="2"/>
              <a:buChar char="Ø"/>
            </a:pPr>
            <a:endParaRPr lang="en-US" sz="2400" dirty="0">
              <a:latin typeface="Proxima Nova Black" charset="0"/>
              <a:cs typeface="Arial" panose="020B0604020202020204" pitchFamily="34" charset="0"/>
            </a:endParaRPr>
          </a:p>
          <a:p>
            <a:pPr marL="342900" lvl="1" indent="-342900" defTabSz="360000">
              <a:spcBef>
                <a:spcPts val="600"/>
              </a:spcBef>
              <a:spcAft>
                <a:spcPts val="600"/>
              </a:spcAft>
              <a:buFont typeface="Wingdings" pitchFamily="2" charset="2"/>
              <a:buChar char="Ø"/>
            </a:pPr>
            <a:endParaRPr lang="en-US" sz="2400" b="1" dirty="0">
              <a:solidFill>
                <a:srgbClr val="FF0000"/>
              </a:solidFill>
              <a:latin typeface="Proxima Nova Black" charset="0"/>
            </a:endParaRP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1105896"/>
            <a:ext cx="11568222" cy="5635145"/>
          </a:xfrm>
        </p:spPr>
        <p:txBody>
          <a:bodyPr rtlCol="0">
            <a:noAutofit/>
          </a:bodyPr>
          <a:lstStyle/>
          <a:p>
            <a:pPr marL="0" lvl="1" algn="just" defTabSz="360000"/>
            <a:r>
              <a:rPr lang="ru-RU" dirty="0"/>
              <a:t> </a:t>
            </a:r>
            <a:r>
              <a:rPr lang="en-US" b="1" dirty="0">
                <a:solidFill>
                  <a:srgbClr val="7030A0"/>
                </a:solidFill>
              </a:rPr>
              <a:t>Iterated</a:t>
            </a:r>
            <a:r>
              <a:rPr lang="en-US" dirty="0">
                <a:solidFill>
                  <a:srgbClr val="7030A0"/>
                </a:solidFill>
              </a:rPr>
              <a:t> </a:t>
            </a:r>
            <a:r>
              <a:rPr lang="en-US" dirty="0"/>
              <a:t>(or </a:t>
            </a:r>
            <a:r>
              <a:rPr lang="en-US" b="1" dirty="0" err="1">
                <a:solidFill>
                  <a:srgbClr val="7030A0"/>
                </a:solidFill>
              </a:rPr>
              <a:t>iterable</a:t>
            </a:r>
            <a:r>
              <a:rPr lang="en-US" dirty="0"/>
              <a:t>) objects is a concept that allows you to use any object in a </a:t>
            </a:r>
            <a:r>
              <a:rPr lang="en-US" b="1" dirty="0" err="1">
                <a:solidFill>
                  <a:srgbClr val="7030A0"/>
                </a:solidFill>
              </a:rPr>
              <a:t>for..of</a:t>
            </a:r>
            <a:r>
              <a:rPr lang="en-US" b="1" dirty="0">
                <a:solidFill>
                  <a:srgbClr val="7030A0"/>
                </a:solidFill>
              </a:rPr>
              <a:t> </a:t>
            </a:r>
            <a:r>
              <a:rPr lang="en-US" dirty="0"/>
              <a:t>loop</a:t>
            </a:r>
            <a:r>
              <a:rPr lang="ru-RU" dirty="0"/>
              <a:t>.</a:t>
            </a:r>
            <a:endParaRPr lang="en-US" dirty="0"/>
          </a:p>
          <a:p>
            <a:pPr marL="0" lvl="1" algn="just" defTabSz="360000">
              <a:spcAft>
                <a:spcPts val="600"/>
              </a:spcAft>
            </a:pPr>
            <a:r>
              <a:rPr lang="en-US" dirty="0"/>
              <a:t>Of course, </a:t>
            </a:r>
            <a:r>
              <a:rPr lang="en-US" b="1" dirty="0"/>
              <a:t>arrays</a:t>
            </a:r>
            <a:r>
              <a:rPr lang="en-US" dirty="0"/>
              <a:t> are </a:t>
            </a:r>
            <a:r>
              <a:rPr lang="en-US" dirty="0" err="1"/>
              <a:t>iterable</a:t>
            </a:r>
            <a:r>
              <a:rPr lang="en-US" dirty="0"/>
              <a:t> objects. But there are many other built-in </a:t>
            </a:r>
            <a:r>
              <a:rPr lang="en-US" dirty="0" err="1"/>
              <a:t>iterable</a:t>
            </a:r>
            <a:r>
              <a:rPr lang="en-US" dirty="0"/>
              <a:t> objects, like </a:t>
            </a:r>
            <a:r>
              <a:rPr lang="en-US" b="1" dirty="0"/>
              <a:t>strings</a:t>
            </a:r>
            <a:r>
              <a:rPr lang="ru-RU" dirty="0"/>
              <a:t>.</a:t>
            </a:r>
            <a:endParaRPr lang="en-US" sz="2000" dirty="0"/>
          </a:p>
          <a:p>
            <a:r>
              <a:rPr lang="en-US" sz="2000" dirty="0">
                <a:solidFill>
                  <a:srgbClr val="0000FF"/>
                </a:solidFill>
                <a:latin typeface="Consolas" pitchFamily="49" charset="0"/>
                <a:cs typeface="Consolas" pitchFamily="49" charset="0"/>
              </a:rPr>
              <a:t>	</a:t>
            </a:r>
            <a:r>
              <a:rPr lang="en-US" sz="1900" dirty="0">
                <a:solidFill>
                  <a:srgbClr val="0070C0"/>
                </a:solidFill>
                <a:latin typeface="Consolas" pitchFamily="49" charset="0"/>
                <a:cs typeface="Consolas" pitchFamily="49" charset="0"/>
              </a:rPr>
              <a:t>let </a:t>
            </a:r>
            <a:r>
              <a:rPr lang="en-US" sz="1900" dirty="0" err="1">
                <a:latin typeface="Consolas" pitchFamily="49" charset="0"/>
                <a:cs typeface="Consolas" pitchFamily="49" charset="0"/>
              </a:rPr>
              <a:t>str</a:t>
            </a:r>
            <a:r>
              <a:rPr lang="en-US" sz="1900" dirty="0">
                <a:latin typeface="Consolas" pitchFamily="49" charset="0"/>
                <a:cs typeface="Consolas" pitchFamily="49" charset="0"/>
              </a:rPr>
              <a:t> = "DOM";</a:t>
            </a:r>
          </a:p>
          <a:p>
            <a:r>
              <a:rPr lang="en-US" sz="1900" dirty="0">
                <a:solidFill>
                  <a:srgbClr val="0000FF"/>
                </a:solidFill>
                <a:latin typeface="Consolas" pitchFamily="49" charset="0"/>
                <a:cs typeface="Consolas" pitchFamily="49" charset="0"/>
              </a:rPr>
              <a:t>	</a:t>
            </a:r>
            <a:r>
              <a:rPr lang="en-US" sz="1900" b="1" dirty="0">
                <a:solidFill>
                  <a:srgbClr val="7030A0"/>
                </a:solidFill>
                <a:latin typeface="Consolas" pitchFamily="49" charset="0"/>
                <a:cs typeface="Consolas" pitchFamily="49" charset="0"/>
              </a:rPr>
              <a:t>for</a:t>
            </a:r>
            <a:r>
              <a:rPr lang="en-US" sz="1900" dirty="0">
                <a:solidFill>
                  <a:srgbClr val="7030A0"/>
                </a:solidFill>
                <a:latin typeface="Consolas" pitchFamily="49" charset="0"/>
                <a:cs typeface="Consolas" pitchFamily="49" charset="0"/>
              </a:rPr>
              <a:t> </a:t>
            </a:r>
            <a:r>
              <a:rPr lang="en-US" sz="1900" dirty="0">
                <a:latin typeface="Consolas" pitchFamily="49" charset="0"/>
                <a:cs typeface="Consolas" pitchFamily="49" charset="0"/>
              </a:rPr>
              <a:t>(</a:t>
            </a:r>
            <a:r>
              <a:rPr lang="en-US" sz="1900" dirty="0">
                <a:solidFill>
                  <a:srgbClr val="0070C0"/>
                </a:solidFill>
                <a:latin typeface="Consolas" pitchFamily="49" charset="0"/>
                <a:cs typeface="Consolas" pitchFamily="49" charset="0"/>
              </a:rPr>
              <a:t>let </a:t>
            </a:r>
            <a:r>
              <a:rPr lang="en-US" sz="1900" dirty="0" err="1">
                <a:latin typeface="Consolas" pitchFamily="49" charset="0"/>
                <a:cs typeface="Consolas" pitchFamily="49" charset="0"/>
              </a:rPr>
              <a:t>elem</a:t>
            </a:r>
            <a:r>
              <a:rPr lang="en-US" sz="1900" dirty="0">
                <a:latin typeface="Consolas" pitchFamily="49" charset="0"/>
                <a:cs typeface="Consolas" pitchFamily="49" charset="0"/>
              </a:rPr>
              <a:t> </a:t>
            </a:r>
            <a:r>
              <a:rPr lang="en-US" sz="1900" b="1" dirty="0">
                <a:solidFill>
                  <a:srgbClr val="7030A0"/>
                </a:solidFill>
                <a:latin typeface="Consolas" pitchFamily="49" charset="0"/>
                <a:cs typeface="Consolas" pitchFamily="49" charset="0"/>
              </a:rPr>
              <a:t>of</a:t>
            </a:r>
            <a:r>
              <a:rPr lang="en-US" sz="1900" dirty="0">
                <a:solidFill>
                  <a:srgbClr val="7030A0"/>
                </a:solidFill>
                <a:latin typeface="Consolas" pitchFamily="49" charset="0"/>
                <a:cs typeface="Consolas" pitchFamily="49" charset="0"/>
              </a:rPr>
              <a:t> </a:t>
            </a:r>
            <a:r>
              <a:rPr lang="en-US" sz="1900" dirty="0" err="1">
                <a:latin typeface="Consolas" pitchFamily="49" charset="0"/>
                <a:cs typeface="Consolas" pitchFamily="49" charset="0"/>
              </a:rPr>
              <a:t>str</a:t>
            </a:r>
            <a:r>
              <a:rPr lang="en-US" sz="1900" dirty="0">
                <a:latin typeface="Consolas" pitchFamily="49" charset="0"/>
                <a:cs typeface="Consolas" pitchFamily="49" charset="0"/>
              </a:rPr>
              <a:t>) {	// D</a:t>
            </a:r>
          </a:p>
          <a:p>
            <a:r>
              <a:rPr lang="en-US"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console.log</a:t>
            </a:r>
            <a:r>
              <a:rPr lang="en-US" sz="1900" dirty="0">
                <a:latin typeface="Consolas" pitchFamily="49" charset="0"/>
                <a:cs typeface="Consolas" pitchFamily="49" charset="0"/>
              </a:rPr>
              <a:t>(</a:t>
            </a:r>
            <a:r>
              <a:rPr lang="en-US" sz="1900" dirty="0" err="1">
                <a:latin typeface="Consolas" pitchFamily="49" charset="0"/>
                <a:cs typeface="Consolas" pitchFamily="49" charset="0"/>
              </a:rPr>
              <a:t>elem</a:t>
            </a:r>
            <a:r>
              <a:rPr lang="en-US" sz="1900" dirty="0">
                <a:latin typeface="Consolas" pitchFamily="49" charset="0"/>
                <a:cs typeface="Consolas" pitchFamily="49" charset="0"/>
              </a:rPr>
              <a:t>);	// O</a:t>
            </a:r>
          </a:p>
          <a:p>
            <a:r>
              <a:rPr lang="en-US" sz="1900" dirty="0">
                <a:latin typeface="Consolas" pitchFamily="49" charset="0"/>
                <a:cs typeface="Consolas" pitchFamily="49" charset="0"/>
              </a:rPr>
              <a:t>	}				// M</a:t>
            </a:r>
          </a:p>
          <a:p>
            <a:pPr marL="0" lvl="1" indent="0" algn="just" defTabSz="360000">
              <a:buNone/>
            </a:pPr>
            <a:endParaRPr lang="en-US" sz="1800" dirty="0">
              <a:latin typeface="Arial" panose="020B0604020202020204" pitchFamily="34" charset="0"/>
              <a:cs typeface="Arial" panose="020B0604020202020204" pitchFamily="34" charset="0"/>
            </a:endParaRPr>
          </a:p>
          <a:p>
            <a:pPr marL="0" lvl="1" indent="0" algn="just" defTabSz="360000">
              <a:buNone/>
            </a:pPr>
            <a:r>
              <a:rPr lang="en-US" dirty="0">
                <a:cs typeface="Arial" panose="020B0604020202020204" pitchFamily="34" charset="0"/>
              </a:rPr>
              <a:t>Unlike arrays, iterated objects </a:t>
            </a:r>
            <a:r>
              <a:rPr lang="en-US" b="1" dirty="0">
                <a:solidFill>
                  <a:srgbClr val="7030A0"/>
                </a:solidFill>
                <a:cs typeface="Arial" panose="020B0604020202020204" pitchFamily="34" charset="0"/>
              </a:rPr>
              <a:t>may not have length</a:t>
            </a:r>
            <a:r>
              <a:rPr lang="uk-UA" b="1" dirty="0">
                <a:solidFill>
                  <a:srgbClr val="7030A0"/>
                </a:solidFill>
                <a:cs typeface="Arial" panose="020B0604020202020204" pitchFamily="34" charset="0"/>
              </a:rPr>
              <a:t>.</a:t>
            </a:r>
            <a:endParaRPr lang="uk-UA" dirty="0">
              <a:cs typeface="Arial" panose="020B0604020202020204" pitchFamily="34" charset="0"/>
            </a:endParaRPr>
          </a:p>
          <a:p>
            <a:pPr marL="0" lvl="1" indent="0" algn="just" defTabSz="360000">
              <a:buNone/>
            </a:pPr>
            <a:endParaRPr lang="uk-UA" dirty="0">
              <a:solidFill>
                <a:srgbClr val="0000FF"/>
              </a:solidFill>
              <a:cs typeface="Consolas" pitchFamily="49" charset="0"/>
            </a:endParaRPr>
          </a:p>
          <a:p>
            <a:pPr marL="0" lvl="1" indent="0" algn="just" defTabSz="360000">
              <a:buNone/>
            </a:pPr>
            <a:r>
              <a:rPr lang="en-US" dirty="0">
                <a:cs typeface="Arial" panose="020B0604020202020204" pitchFamily="34" charset="0"/>
              </a:rPr>
              <a:t>The </a:t>
            </a:r>
            <a:r>
              <a:rPr lang="en-US" b="1" dirty="0">
                <a:solidFill>
                  <a:srgbClr val="7030A0"/>
                </a:solidFill>
                <a:cs typeface="Arial" panose="020B0604020202020204" pitchFamily="34" charset="0"/>
              </a:rPr>
              <a:t>for ... of</a:t>
            </a:r>
            <a:r>
              <a:rPr lang="en-US" dirty="0">
                <a:cs typeface="Arial" panose="020B0604020202020204" pitchFamily="34" charset="0"/>
              </a:rPr>
              <a:t> construct at the beginning of its execution </a:t>
            </a:r>
            <a:r>
              <a:rPr lang="en-US" b="1" dirty="0">
                <a:solidFill>
                  <a:srgbClr val="7030A0"/>
                </a:solidFill>
                <a:cs typeface="Arial" panose="020B0604020202020204" pitchFamily="34" charset="0"/>
              </a:rPr>
              <a:t>automatically calls </a:t>
            </a:r>
            <a:r>
              <a:rPr lang="en-US" b="1" dirty="0" err="1">
                <a:solidFill>
                  <a:srgbClr val="7030A0"/>
                </a:solidFill>
                <a:cs typeface="Arial" panose="020B0604020202020204" pitchFamily="34" charset="0"/>
              </a:rPr>
              <a:t>Symbol.iterator</a:t>
            </a:r>
            <a:r>
              <a:rPr lang="ru-RU" b="1" dirty="0">
                <a:cs typeface="Arial" panose="020B0604020202020204" pitchFamily="34" charset="0"/>
              </a:rPr>
              <a:t>.</a:t>
            </a:r>
            <a:endParaRPr lang="uk-UA" dirty="0">
              <a:solidFill>
                <a:srgbClr val="0000FF"/>
              </a:solidFill>
              <a:cs typeface="Consolas" pitchFamily="49" charset="0"/>
            </a:endParaRPr>
          </a:p>
          <a:p>
            <a:pPr marL="0" lvl="1" indent="0" algn="just" defTabSz="360000">
              <a:buNone/>
            </a:pPr>
            <a:endParaRPr lang="uk-UA" dirty="0">
              <a:solidFill>
                <a:srgbClr val="0000FF"/>
              </a:solidFill>
              <a:cs typeface="Consolas" pitchFamily="49" charset="0"/>
            </a:endParaRPr>
          </a:p>
          <a:p>
            <a:pPr marL="0" lvl="1" indent="0" algn="just" defTabSz="360000">
              <a:buNone/>
            </a:pPr>
            <a:r>
              <a:rPr lang="en-US" dirty="0">
                <a:cs typeface="Arial" panose="020B0604020202020204" pitchFamily="34" charset="0"/>
              </a:rPr>
              <a:t>You can create your own iterator</a:t>
            </a:r>
            <a:r>
              <a:rPr lang="uk-UA" dirty="0">
                <a:cs typeface="Arial" panose="020B0604020202020204" pitchFamily="34" charset="0"/>
              </a:rPr>
              <a:t>.</a:t>
            </a:r>
            <a:endParaRPr lang="ru-RU" dirty="0">
              <a:cs typeface="Arial" panose="020B0604020202020204" pitchFamily="34" charset="0"/>
            </a:endParaRPr>
          </a:p>
          <a:p>
            <a:pPr marL="0" lvl="1" indent="0" algn="just" defTabSz="360000">
              <a:buNone/>
            </a:pPr>
            <a:endParaRPr lang="en-US" sz="19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Iterator</a:t>
            </a:r>
            <a:endParaRPr lang="en-US" sz="3600" b="1" dirty="0">
              <a:latin typeface="Proxima Nova Black" charset="0"/>
            </a:endParaRPr>
          </a:p>
        </p:txBody>
      </p:sp>
    </p:spTree>
    <p:extLst>
      <p:ext uri="{BB962C8B-B14F-4D97-AF65-F5344CB8AC3E}">
        <p14:creationId xmlns:p14="http://schemas.microsoft.com/office/powerpoint/2010/main" val="33342277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969704"/>
            <a:ext cx="11568222" cy="5635145"/>
          </a:xfrm>
        </p:spPr>
        <p:txBody>
          <a:bodyPr rtlCol="0">
            <a:noAutofit/>
          </a:bodyPr>
          <a:lstStyle/>
          <a:p>
            <a:pPr marL="0" lvl="1" algn="just" defTabSz="360000">
              <a:spcAft>
                <a:spcPts val="1200"/>
              </a:spcAft>
            </a:pPr>
            <a:r>
              <a:rPr lang="en-US" dirty="0"/>
              <a:t>You can iterate over a string in the same way as a </a:t>
            </a:r>
            <a:r>
              <a:rPr lang="en-US" dirty="0" err="1"/>
              <a:t>for..of</a:t>
            </a:r>
            <a:r>
              <a:rPr lang="en-US" dirty="0"/>
              <a:t> loop, but manually, by direct calls to </a:t>
            </a:r>
            <a:r>
              <a:rPr lang="en-US" b="1" dirty="0" err="1">
                <a:solidFill>
                  <a:srgbClr val="7030A0"/>
                </a:solidFill>
              </a:rPr>
              <a:t>Symbol.iterator</a:t>
            </a:r>
            <a:r>
              <a:rPr lang="ru-RU" dirty="0"/>
              <a:t>. </a:t>
            </a:r>
            <a:endParaRPr lang="ru-RU" sz="2000" dirty="0">
              <a:solidFill>
                <a:srgbClr val="0000FF"/>
              </a:solidFill>
              <a:latin typeface="Consolas" pitchFamily="49" charset="0"/>
              <a:cs typeface="Consolas" pitchFamily="49" charset="0"/>
            </a:endParaRPr>
          </a:p>
          <a:p>
            <a:pPr marL="457152" lvl="2" algn="just" defTabSz="360000"/>
            <a:r>
              <a:rPr lang="en-US" sz="2000" dirty="0">
                <a:solidFill>
                  <a:srgbClr val="0000FF"/>
                </a:solidFill>
                <a:latin typeface="Consolas" pitchFamily="49" charset="0"/>
                <a:cs typeface="Consolas" pitchFamily="49" charset="0"/>
              </a:rPr>
              <a:t>	</a:t>
            </a:r>
            <a:r>
              <a:rPr lang="en-US" sz="1800" dirty="0">
                <a:solidFill>
                  <a:srgbClr val="0000FF"/>
                </a:solidFill>
                <a:latin typeface="Consolas" pitchFamily="49" charset="0"/>
                <a:cs typeface="Consolas" pitchFamily="49" charset="0"/>
              </a:rPr>
              <a:t> </a:t>
            </a: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a:t>
            </a:r>
            <a:r>
              <a:rPr lang="en-US" sz="1800" dirty="0" err="1">
                <a:latin typeface="Consolas" pitchFamily="49" charset="0"/>
                <a:cs typeface="Consolas" pitchFamily="49" charset="0"/>
              </a:rPr>
              <a:t>str</a:t>
            </a:r>
            <a:r>
              <a:rPr lang="en-US" sz="1800" dirty="0">
                <a:latin typeface="Consolas" pitchFamily="49" charset="0"/>
                <a:cs typeface="Consolas" pitchFamily="49" charset="0"/>
              </a:rPr>
              <a:t> = "DOM";</a:t>
            </a:r>
          </a:p>
          <a:p>
            <a:pPr marL="914306" lvl="3" algn="just" defTabSz="360000"/>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iterator = </a:t>
            </a:r>
            <a:r>
              <a:rPr lang="en-US" sz="1800" dirty="0" err="1">
                <a:latin typeface="Consolas" pitchFamily="49" charset="0"/>
                <a:cs typeface="Consolas" pitchFamily="49" charset="0"/>
              </a:rPr>
              <a:t>str</a:t>
            </a:r>
            <a:r>
              <a:rPr lang="en-US" sz="1800" dirty="0">
                <a:latin typeface="Consolas" pitchFamily="49" charset="0"/>
                <a:cs typeface="Consolas" pitchFamily="49" charset="0"/>
              </a:rPr>
              <a:t>[</a:t>
            </a:r>
            <a:r>
              <a:rPr lang="en-US" sz="1800" b="1" dirty="0" err="1">
                <a:solidFill>
                  <a:srgbClr val="7030A0"/>
                </a:solidFill>
                <a:latin typeface="Consolas" pitchFamily="49" charset="0"/>
                <a:cs typeface="Consolas" pitchFamily="49" charset="0"/>
              </a:rPr>
              <a:t>Symbol.iterator</a:t>
            </a:r>
            <a:r>
              <a:rPr lang="en-US" sz="1800" dirty="0">
                <a:latin typeface="Consolas" pitchFamily="49" charset="0"/>
                <a:cs typeface="Consolas" pitchFamily="49" charset="0"/>
              </a:rPr>
              <a:t>]();</a:t>
            </a:r>
          </a:p>
          <a:p>
            <a:pPr marL="914306" lvl="3" algn="just" defTabSz="360000"/>
            <a:r>
              <a:rPr lang="en-US" sz="1800" dirty="0">
                <a:solidFill>
                  <a:srgbClr val="0070C0"/>
                </a:solidFill>
                <a:latin typeface="Consolas" pitchFamily="49" charset="0"/>
                <a:cs typeface="Consolas" pitchFamily="49" charset="0"/>
              </a:rPr>
              <a:t>while</a:t>
            </a:r>
            <a:r>
              <a:rPr lang="en-US" sz="1800" dirty="0">
                <a:latin typeface="Consolas" pitchFamily="49" charset="0"/>
                <a:cs typeface="Consolas" pitchFamily="49" charset="0"/>
              </a:rPr>
              <a:t> (true) {</a:t>
            </a:r>
          </a:p>
          <a:p>
            <a:pPr marL="914306" lvl="3" algn="just" defTabSz="360000"/>
            <a:r>
              <a:rPr lang="en-US" sz="1800" dirty="0">
                <a:latin typeface="Consolas" pitchFamily="49" charset="0"/>
                <a:cs typeface="Consolas" pitchFamily="49" charset="0"/>
              </a:rPr>
              <a:t>  let res = </a:t>
            </a:r>
            <a:r>
              <a:rPr lang="en-US" sz="1800" dirty="0" err="1">
                <a:latin typeface="Consolas" pitchFamily="49" charset="0"/>
                <a:cs typeface="Consolas" pitchFamily="49" charset="0"/>
              </a:rPr>
              <a:t>iterator.</a:t>
            </a:r>
            <a:r>
              <a:rPr lang="en-US" sz="1800" b="1" dirty="0" err="1">
                <a:solidFill>
                  <a:srgbClr val="7030A0"/>
                </a:solidFill>
                <a:latin typeface="Consolas" pitchFamily="49" charset="0"/>
                <a:cs typeface="Consolas" pitchFamily="49" charset="0"/>
              </a:rPr>
              <a:t>next</a:t>
            </a:r>
            <a:r>
              <a:rPr lang="en-US" sz="1800" b="1" dirty="0">
                <a:solidFill>
                  <a:srgbClr val="7030A0"/>
                </a:solidFill>
                <a:latin typeface="Consolas" pitchFamily="49" charset="0"/>
                <a:cs typeface="Consolas" pitchFamily="49" charset="0"/>
              </a:rPr>
              <a:t>()</a:t>
            </a:r>
            <a:r>
              <a:rPr lang="en-US" sz="1800" dirty="0">
                <a:latin typeface="Consolas" pitchFamily="49" charset="0"/>
                <a:cs typeface="Consolas" pitchFamily="49" charset="0"/>
              </a:rPr>
              <a:t>;</a:t>
            </a:r>
          </a:p>
          <a:p>
            <a:pPr marL="914306" lvl="3" algn="just" defTabSz="360000"/>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if</a:t>
            </a:r>
            <a:r>
              <a:rPr lang="en-US" sz="1800" dirty="0">
                <a:latin typeface="Consolas" pitchFamily="49" charset="0"/>
                <a:cs typeface="Consolas" pitchFamily="49" charset="0"/>
              </a:rPr>
              <a:t> (</a:t>
            </a:r>
            <a:r>
              <a:rPr lang="en-US" sz="1800" dirty="0" err="1">
                <a:latin typeface="Consolas" pitchFamily="49" charset="0"/>
                <a:cs typeface="Consolas" pitchFamily="49" charset="0"/>
              </a:rPr>
              <a:t>res.</a:t>
            </a:r>
            <a:r>
              <a:rPr lang="en-US" sz="1800" b="1" dirty="0" err="1">
                <a:solidFill>
                  <a:srgbClr val="7030A0"/>
                </a:solidFill>
                <a:latin typeface="Consolas" pitchFamily="49" charset="0"/>
                <a:cs typeface="Consolas" pitchFamily="49" charset="0"/>
              </a:rPr>
              <a:t>done</a:t>
            </a: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break</a:t>
            </a:r>
            <a:r>
              <a:rPr lang="en-US" sz="1800" dirty="0">
                <a:latin typeface="Consolas" pitchFamily="49" charset="0"/>
                <a:cs typeface="Consolas" pitchFamily="49" charset="0"/>
              </a:rPr>
              <a:t>;</a:t>
            </a:r>
          </a:p>
          <a:p>
            <a:pPr marL="914306" lvl="3" algn="just" defTabSz="360000"/>
            <a:r>
              <a:rPr lang="en-US" sz="1800" dirty="0">
                <a:latin typeface="Consolas" pitchFamily="49" charset="0"/>
                <a:cs typeface="Consolas" pitchFamily="49" charset="0"/>
              </a:rPr>
              <a:t>  console.log(</a:t>
            </a:r>
            <a:r>
              <a:rPr lang="en-US" sz="1800" dirty="0" err="1">
                <a:latin typeface="Consolas" pitchFamily="49" charset="0"/>
                <a:cs typeface="Consolas" pitchFamily="49" charset="0"/>
              </a:rPr>
              <a:t>res.</a:t>
            </a:r>
            <a:r>
              <a:rPr lang="en-US" sz="1800" b="1" dirty="0" err="1">
                <a:solidFill>
                  <a:srgbClr val="7030A0"/>
                </a:solidFill>
                <a:latin typeface="Consolas" pitchFamily="49" charset="0"/>
                <a:cs typeface="Consolas" pitchFamily="49" charset="0"/>
              </a:rPr>
              <a:t>value</a:t>
            </a:r>
            <a:r>
              <a:rPr lang="en-US" sz="1800" dirty="0">
                <a:latin typeface="Consolas" pitchFamily="49" charset="0"/>
                <a:cs typeface="Consolas" pitchFamily="49" charset="0"/>
              </a:rPr>
              <a:t>); </a:t>
            </a:r>
            <a:endParaRPr lang="ru-RU" sz="1800" dirty="0">
              <a:latin typeface="Consolas" pitchFamily="49" charset="0"/>
              <a:cs typeface="Consolas" pitchFamily="49" charset="0"/>
            </a:endParaRPr>
          </a:p>
          <a:p>
            <a:pPr marL="914306" lvl="3" algn="just" defTabSz="360000"/>
            <a:r>
              <a:rPr lang="ru-RU" sz="1800" dirty="0">
                <a:latin typeface="Consolas" pitchFamily="49" charset="0"/>
                <a:cs typeface="Consolas" pitchFamily="49" charset="0"/>
              </a:rPr>
              <a:t>}</a:t>
            </a:r>
            <a:endParaRPr lang="en-US" sz="1800" dirty="0">
              <a:latin typeface="Consolas" pitchFamily="49" charset="0"/>
              <a:cs typeface="Consolas" pitchFamily="49" charset="0"/>
            </a:endParaRPr>
          </a:p>
          <a:p>
            <a:pPr marL="0" lvl="1" indent="0" algn="just" defTabSz="360000">
              <a:buNone/>
            </a:pPr>
            <a:r>
              <a:rPr lang="en-US" sz="1800" dirty="0">
                <a:latin typeface="Arial" panose="020B0604020202020204" pitchFamily="34" charset="0"/>
                <a:cs typeface="Arial" panose="020B0604020202020204" pitchFamily="34" charset="0"/>
              </a:rPr>
              <a:t>Output:</a:t>
            </a:r>
          </a:p>
          <a:p>
            <a:pPr marL="0" lvl="1" indent="0" algn="just" defTabSz="360000">
              <a:buNone/>
            </a:pPr>
            <a:r>
              <a:rPr lang="en-US" sz="1800" dirty="0">
                <a:latin typeface="Arial" panose="020B0604020202020204" pitchFamily="34" charset="0"/>
                <a:cs typeface="Arial" panose="020B0604020202020204" pitchFamily="34" charset="0"/>
              </a:rPr>
              <a:t>D</a:t>
            </a:r>
          </a:p>
          <a:p>
            <a:pPr marL="0" lvl="1" indent="0" algn="just" defTabSz="360000">
              <a:buNone/>
            </a:pPr>
            <a:r>
              <a:rPr lang="en-US" sz="1800" dirty="0">
                <a:latin typeface="Arial" panose="020B0604020202020204" pitchFamily="34" charset="0"/>
                <a:cs typeface="Arial" panose="020B0604020202020204" pitchFamily="34" charset="0"/>
              </a:rPr>
              <a:t>O</a:t>
            </a:r>
          </a:p>
          <a:p>
            <a:pPr marL="0" lvl="1" indent="0" algn="just" defTabSz="360000">
              <a:buNone/>
            </a:pPr>
            <a:r>
              <a:rPr lang="en-US" sz="1800" dirty="0">
                <a:latin typeface="Arial" panose="020B0604020202020204" pitchFamily="34" charset="0"/>
                <a:cs typeface="Arial" panose="020B0604020202020204" pitchFamily="34" charset="0"/>
              </a:rPr>
              <a:t>M</a:t>
            </a:r>
          </a:p>
          <a:p>
            <a:pPr marL="0" lvl="1" indent="0" algn="just" defTabSz="360000">
              <a:buNone/>
            </a:pPr>
            <a:endParaRPr lang="en-US" sz="1800" dirty="0">
              <a:latin typeface="Arial" panose="020B0604020202020204" pitchFamily="34" charset="0"/>
              <a:cs typeface="Arial" panose="020B0604020202020204" pitchFamily="34" charset="0"/>
            </a:endParaRPr>
          </a:p>
          <a:p>
            <a:pPr algn="just"/>
            <a:r>
              <a:rPr lang="en-US" dirty="0">
                <a:cs typeface="Arial" panose="020B0604020202020204" pitchFamily="34" charset="0"/>
              </a:rPr>
              <a:t>The </a:t>
            </a:r>
            <a:r>
              <a:rPr lang="en-US" b="1" dirty="0">
                <a:solidFill>
                  <a:srgbClr val="7030A0"/>
                </a:solidFill>
                <a:cs typeface="Arial" panose="020B0604020202020204" pitchFamily="34" charset="0"/>
              </a:rPr>
              <a:t>next()</a:t>
            </a:r>
            <a:r>
              <a:rPr lang="en-US" dirty="0">
                <a:cs typeface="Arial" panose="020B0604020202020204" pitchFamily="34" charset="0"/>
              </a:rPr>
              <a:t> method should return an object with properties with each call:</a:t>
            </a:r>
          </a:p>
          <a:p>
            <a:pPr marL="342900" indent="-342900" algn="just">
              <a:buClrTx/>
              <a:buFont typeface="Arial" pitchFamily="34" charset="0"/>
              <a:buChar char="•"/>
            </a:pPr>
            <a:r>
              <a:rPr lang="en-US" b="1" dirty="0">
                <a:solidFill>
                  <a:srgbClr val="7030A0"/>
                </a:solidFill>
                <a:cs typeface="Arial" panose="020B0604020202020204" pitchFamily="34" charset="0"/>
              </a:rPr>
              <a:t>value</a:t>
            </a:r>
            <a:r>
              <a:rPr lang="en-US" dirty="0">
                <a:cs typeface="Arial" panose="020B0604020202020204" pitchFamily="34" charset="0"/>
              </a:rPr>
              <a:t> - the next value of the object being searched</a:t>
            </a:r>
          </a:p>
          <a:p>
            <a:pPr marL="342900" indent="-342900" algn="just">
              <a:buClrTx/>
              <a:buFont typeface="Arial" pitchFamily="34" charset="0"/>
              <a:buChar char="•"/>
            </a:pPr>
            <a:r>
              <a:rPr lang="en-US" b="1" dirty="0">
                <a:solidFill>
                  <a:srgbClr val="7030A0"/>
                </a:solidFill>
                <a:cs typeface="Arial" panose="020B0604020202020204" pitchFamily="34" charset="0"/>
              </a:rPr>
              <a:t>done</a:t>
            </a:r>
            <a:r>
              <a:rPr lang="en-US" dirty="0">
                <a:cs typeface="Arial" panose="020B0604020202020204" pitchFamily="34" charset="0"/>
              </a:rPr>
              <a:t> - false if there are more values, and true - when the search is over</a:t>
            </a:r>
            <a:endParaRPr lang="ru-RU" dirty="0">
              <a:cs typeface="Arial" panose="020B0604020202020204" pitchFamily="34" charset="0"/>
            </a:endParaRPr>
          </a:p>
          <a:p>
            <a:pPr marL="0" lvl="1" indent="0" algn="just" defTabSz="360000">
              <a:buNone/>
            </a:pPr>
            <a:endParaRPr lang="uk-UA" dirty="0">
              <a:cs typeface="Arial" panose="020B0604020202020204" pitchFamily="34" charset="0"/>
            </a:endParaRPr>
          </a:p>
          <a:p>
            <a:pPr marL="0" lvl="1" indent="0" algn="just" defTabSz="360000">
              <a:buNone/>
            </a:pPr>
            <a:endParaRPr lang="en-US" dirty="0">
              <a:solidFill>
                <a:srgbClr val="0000FF"/>
              </a:solidFill>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65954"/>
            <a:ext cx="11565619" cy="525970"/>
          </a:xfrm>
        </p:spPr>
        <p:txBody>
          <a:bodyPr/>
          <a:lstStyle/>
          <a:p>
            <a:r>
              <a:rPr lang="en-US" sz="3600" dirty="0">
                <a:latin typeface="Proxima Nova Black" charset="0"/>
              </a:rPr>
              <a:t>Explicit Iterator Call</a:t>
            </a:r>
            <a:endParaRPr lang="en-US" sz="3600" b="1" dirty="0">
              <a:latin typeface="Proxima Nova Black" charset="0"/>
            </a:endParaRPr>
          </a:p>
        </p:txBody>
      </p:sp>
    </p:spTree>
    <p:extLst>
      <p:ext uri="{BB962C8B-B14F-4D97-AF65-F5344CB8AC3E}">
        <p14:creationId xmlns:p14="http://schemas.microsoft.com/office/powerpoint/2010/main" val="16031275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31466" y="856033"/>
            <a:ext cx="11309819" cy="4906823"/>
          </a:xfrm>
        </p:spPr>
        <p:txBody>
          <a:bodyPr rtlCol="0">
            <a:normAutofit/>
          </a:bodyPr>
          <a:lstStyle/>
          <a:p>
            <a:endParaRPr lang="en-US" sz="9600" dirty="0">
              <a:latin typeface="Proxima Nova Black" panose="02000506030000020004" pitchFamily="2" charset="0"/>
            </a:endParaRPr>
          </a:p>
          <a:p>
            <a:pPr algn="ctr"/>
            <a:r>
              <a:rPr lang="en-US" sz="9600" dirty="0">
                <a:latin typeface="Proxima Nova Black" panose="02000506030000020004" pitchFamily="2" charset="0"/>
              </a:rPr>
              <a:t>Collections</a:t>
            </a:r>
          </a:p>
        </p:txBody>
      </p:sp>
    </p:spTree>
    <p:extLst>
      <p:ext uri="{BB962C8B-B14F-4D97-AF65-F5344CB8AC3E}">
        <p14:creationId xmlns:p14="http://schemas.microsoft.com/office/powerpoint/2010/main" val="30534585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79379" y="1008616"/>
            <a:ext cx="11430000" cy="5635145"/>
          </a:xfrm>
        </p:spPr>
        <p:txBody>
          <a:bodyPr rtlCol="0">
            <a:noAutofit/>
          </a:bodyPr>
          <a:lstStyle/>
          <a:p>
            <a:r>
              <a:rPr lang="en-US" dirty="0"/>
              <a:t>Previously, we used complex data structures such as arrays (ordered collections) and objects (named collections). However, there are situations when their capabilities may not be sufficient to meet the challenges.</a:t>
            </a:r>
            <a:endParaRPr lang="uk-UA" dirty="0"/>
          </a:p>
          <a:p>
            <a:r>
              <a:rPr lang="en-US" b="1" dirty="0">
                <a:solidFill>
                  <a:srgbClr val="7030A0"/>
                </a:solidFill>
              </a:rPr>
              <a:t>Set</a:t>
            </a:r>
            <a:r>
              <a:rPr lang="en-US" dirty="0"/>
              <a:t> represent a data structure that can only </a:t>
            </a:r>
            <a:r>
              <a:rPr lang="en-US" b="1" dirty="0">
                <a:solidFill>
                  <a:srgbClr val="7030A0"/>
                </a:solidFill>
              </a:rPr>
              <a:t>store unique values</a:t>
            </a:r>
            <a:r>
              <a:rPr lang="en-US" dirty="0"/>
              <a:t>. In JavaScript, set functionality defines a </a:t>
            </a:r>
            <a:r>
              <a:rPr lang="en-US" b="1" dirty="0">
                <a:solidFill>
                  <a:srgbClr val="7030A0"/>
                </a:solidFill>
              </a:rPr>
              <a:t>Set object</a:t>
            </a:r>
            <a:r>
              <a:rPr lang="en-US" dirty="0"/>
              <a:t>. To create a set, use the constructor of this object</a:t>
            </a:r>
            <a:r>
              <a:rPr lang="ru-RU" dirty="0"/>
              <a:t>:</a:t>
            </a:r>
          </a:p>
          <a:p>
            <a:pPr>
              <a:spcAft>
                <a:spcPts val="1200"/>
              </a:spcAft>
            </a:pPr>
            <a:r>
              <a:rPr lang="uk-UA" dirty="0">
                <a:latin typeface="Consolas" panose="020B0609020204030204" pitchFamily="49" charset="0"/>
              </a:rPr>
              <a:t>	</a:t>
            </a:r>
            <a:r>
              <a:rPr lang="en-US" dirty="0">
                <a:latin typeface="Consolas" panose="020B0609020204030204" pitchFamily="49" charset="0"/>
              </a:rPr>
              <a:t> </a:t>
            </a:r>
            <a:r>
              <a:rPr lang="en-US" dirty="0">
                <a:solidFill>
                  <a:srgbClr val="0070C0"/>
                </a:solidFill>
                <a:latin typeface="Consolas" panose="020B0609020204030204" pitchFamily="49" charset="0"/>
              </a:rPr>
              <a:t>const</a:t>
            </a:r>
            <a:r>
              <a:rPr lang="en-US" dirty="0">
                <a:latin typeface="Consolas" panose="020B0609020204030204" pitchFamily="49" charset="0"/>
              </a:rPr>
              <a:t> </a:t>
            </a:r>
            <a:r>
              <a:rPr lang="en-US" dirty="0" err="1">
                <a:latin typeface="Consolas" panose="020B0609020204030204" pitchFamily="49" charset="0"/>
              </a:rPr>
              <a:t>newSet</a:t>
            </a:r>
            <a:r>
              <a:rPr lang="en-US" dirty="0">
                <a:latin typeface="Consolas" panose="020B0609020204030204" pitchFamily="49" charset="0"/>
              </a:rPr>
              <a:t> = </a:t>
            </a:r>
            <a:r>
              <a:rPr lang="en-US" b="1" dirty="0">
                <a:solidFill>
                  <a:srgbClr val="7030A0"/>
                </a:solidFill>
                <a:latin typeface="Consolas" panose="020B0609020204030204" pitchFamily="49" charset="0"/>
              </a:rPr>
              <a:t>new Set( [</a:t>
            </a:r>
            <a:r>
              <a:rPr lang="en-US" b="1" dirty="0" err="1">
                <a:solidFill>
                  <a:srgbClr val="7030A0"/>
                </a:solidFill>
                <a:latin typeface="Consolas" panose="020B0609020204030204" pitchFamily="49" charset="0"/>
              </a:rPr>
              <a:t>args</a:t>
            </a:r>
            <a:r>
              <a:rPr lang="en-US" b="1" dirty="0">
                <a:solidFill>
                  <a:srgbClr val="7030A0"/>
                </a:solidFill>
                <a:latin typeface="Consolas" panose="020B0609020204030204" pitchFamily="49" charset="0"/>
              </a:rPr>
              <a:t>] )</a:t>
            </a:r>
            <a:r>
              <a:rPr lang="en-US" dirty="0">
                <a:latin typeface="Consolas" panose="020B0609020204030204" pitchFamily="49" charset="0"/>
              </a:rPr>
              <a:t>;</a:t>
            </a:r>
          </a:p>
          <a:p>
            <a:r>
              <a:rPr lang="en-US" dirty="0"/>
              <a:t>Basic methods of the Set object</a:t>
            </a:r>
            <a:r>
              <a:rPr lang="ru-RU" dirty="0"/>
              <a:t>:</a:t>
            </a:r>
          </a:p>
          <a:p>
            <a:pPr marL="342900" indent="-342900">
              <a:buClr>
                <a:schemeClr val="tx1"/>
              </a:buClr>
              <a:buFont typeface="Arial" pitchFamily="34" charset="0"/>
              <a:buChar char="•"/>
            </a:pPr>
            <a:r>
              <a:rPr lang="ru-RU" dirty="0"/>
              <a:t> </a:t>
            </a:r>
            <a:r>
              <a:rPr lang="ru-RU" b="1" dirty="0" err="1">
                <a:solidFill>
                  <a:srgbClr val="7030A0"/>
                </a:solidFill>
              </a:rPr>
              <a:t>set.add</a:t>
            </a:r>
            <a:r>
              <a:rPr lang="ru-RU" b="1" dirty="0">
                <a:solidFill>
                  <a:srgbClr val="7030A0"/>
                </a:solidFill>
              </a:rPr>
              <a:t>(</a:t>
            </a:r>
            <a:r>
              <a:rPr lang="ru-RU" b="1" dirty="0" err="1">
                <a:solidFill>
                  <a:srgbClr val="7030A0"/>
                </a:solidFill>
              </a:rPr>
              <a:t>value</a:t>
            </a:r>
            <a:r>
              <a:rPr lang="ru-RU" b="1" dirty="0">
                <a:solidFill>
                  <a:srgbClr val="7030A0"/>
                </a:solidFill>
              </a:rPr>
              <a:t>)</a:t>
            </a:r>
            <a:r>
              <a:rPr lang="ru-RU" dirty="0"/>
              <a:t> – </a:t>
            </a:r>
            <a:r>
              <a:rPr lang="en-US" dirty="0"/>
              <a:t>adds a value (</a:t>
            </a:r>
            <a:r>
              <a:rPr lang="en-US" b="1" dirty="0">
                <a:solidFill>
                  <a:srgbClr val="7030A0"/>
                </a:solidFill>
              </a:rPr>
              <a:t>if it already exists, then does nothing</a:t>
            </a:r>
            <a:r>
              <a:rPr lang="en-US" dirty="0"/>
              <a:t>), returns the same set object</a:t>
            </a:r>
            <a:r>
              <a:rPr lang="ru-RU" dirty="0"/>
              <a:t>. </a:t>
            </a:r>
          </a:p>
          <a:p>
            <a:pPr marL="342900" indent="-342900">
              <a:buClr>
                <a:schemeClr val="tx1"/>
              </a:buClr>
              <a:buFont typeface="Arial" pitchFamily="34" charset="0"/>
              <a:buChar char="•"/>
            </a:pPr>
            <a:r>
              <a:rPr lang="ru-RU" b="1" dirty="0" err="1">
                <a:solidFill>
                  <a:srgbClr val="7030A0"/>
                </a:solidFill>
              </a:rPr>
              <a:t>set.delete</a:t>
            </a:r>
            <a:r>
              <a:rPr lang="ru-RU" b="1" dirty="0">
                <a:solidFill>
                  <a:srgbClr val="7030A0"/>
                </a:solidFill>
              </a:rPr>
              <a:t>(</a:t>
            </a:r>
            <a:r>
              <a:rPr lang="ru-RU" b="1" dirty="0" err="1">
                <a:solidFill>
                  <a:srgbClr val="7030A0"/>
                </a:solidFill>
              </a:rPr>
              <a:t>value</a:t>
            </a:r>
            <a:r>
              <a:rPr lang="ru-RU" b="1" dirty="0">
                <a:solidFill>
                  <a:srgbClr val="7030A0"/>
                </a:solidFill>
              </a:rPr>
              <a:t>)</a:t>
            </a:r>
            <a:r>
              <a:rPr lang="ru-RU" dirty="0"/>
              <a:t> – </a:t>
            </a:r>
            <a:r>
              <a:rPr lang="en-US" dirty="0"/>
              <a:t>removes the value, returns true if value was in the set at the time of the call, otherwise false</a:t>
            </a:r>
            <a:r>
              <a:rPr lang="ru-RU" dirty="0"/>
              <a:t>. </a:t>
            </a:r>
          </a:p>
          <a:p>
            <a:pPr marL="342900" indent="-342900">
              <a:buClr>
                <a:schemeClr val="tx1"/>
              </a:buClr>
              <a:buFont typeface="Arial" pitchFamily="34" charset="0"/>
              <a:buChar char="•"/>
            </a:pPr>
            <a:r>
              <a:rPr lang="ru-RU" b="1" dirty="0" err="1">
                <a:solidFill>
                  <a:srgbClr val="7030A0"/>
                </a:solidFill>
              </a:rPr>
              <a:t>set.has</a:t>
            </a:r>
            <a:r>
              <a:rPr lang="ru-RU" b="1" dirty="0">
                <a:solidFill>
                  <a:srgbClr val="7030A0"/>
                </a:solidFill>
              </a:rPr>
              <a:t>(</a:t>
            </a:r>
            <a:r>
              <a:rPr lang="ru-RU" b="1" dirty="0" err="1">
                <a:solidFill>
                  <a:srgbClr val="7030A0"/>
                </a:solidFill>
              </a:rPr>
              <a:t>value</a:t>
            </a:r>
            <a:r>
              <a:rPr lang="ru-RU" b="1" dirty="0">
                <a:solidFill>
                  <a:srgbClr val="7030A0"/>
                </a:solidFill>
              </a:rPr>
              <a:t>) </a:t>
            </a:r>
            <a:r>
              <a:rPr lang="ru-RU" dirty="0"/>
              <a:t>– </a:t>
            </a:r>
            <a:r>
              <a:rPr lang="en-US" dirty="0"/>
              <a:t>returns true if the value is present in the set, otherwise false</a:t>
            </a:r>
            <a:r>
              <a:rPr lang="ru-RU" dirty="0"/>
              <a:t>. </a:t>
            </a:r>
          </a:p>
          <a:p>
            <a:pPr marL="342900" indent="-342900">
              <a:buClr>
                <a:schemeClr val="tx1"/>
              </a:buClr>
              <a:buFont typeface="Arial" pitchFamily="34" charset="0"/>
              <a:buChar char="•"/>
            </a:pPr>
            <a:r>
              <a:rPr lang="ru-RU" b="1" dirty="0" err="1">
                <a:solidFill>
                  <a:srgbClr val="7030A0"/>
                </a:solidFill>
              </a:rPr>
              <a:t>set.clear</a:t>
            </a:r>
            <a:r>
              <a:rPr lang="ru-RU" b="1" dirty="0">
                <a:solidFill>
                  <a:srgbClr val="7030A0"/>
                </a:solidFill>
              </a:rPr>
              <a:t>() </a:t>
            </a:r>
            <a:r>
              <a:rPr lang="ru-RU" dirty="0"/>
              <a:t>– </a:t>
            </a:r>
            <a:r>
              <a:rPr lang="en-US" dirty="0"/>
              <a:t>deletes all available values</a:t>
            </a:r>
            <a:r>
              <a:rPr lang="ru-RU" dirty="0"/>
              <a:t>. </a:t>
            </a:r>
          </a:p>
          <a:p>
            <a:pPr marL="342900" indent="-342900">
              <a:buClr>
                <a:schemeClr val="tx1"/>
              </a:buClr>
              <a:buFont typeface="Arial" pitchFamily="34" charset="0"/>
              <a:buChar char="•"/>
            </a:pPr>
            <a:r>
              <a:rPr lang="ru-RU" b="1" dirty="0" err="1">
                <a:solidFill>
                  <a:srgbClr val="7030A0"/>
                </a:solidFill>
              </a:rPr>
              <a:t>set.size</a:t>
            </a:r>
            <a:r>
              <a:rPr lang="ru-RU" dirty="0"/>
              <a:t> – </a:t>
            </a:r>
            <a:r>
              <a:rPr lang="en-US" dirty="0"/>
              <a:t>returns the number of elements in the set</a:t>
            </a:r>
            <a:r>
              <a:rPr lang="ru-RU" dirty="0"/>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46498"/>
            <a:ext cx="11565619" cy="525970"/>
          </a:xfrm>
        </p:spPr>
        <p:txBody>
          <a:bodyPr/>
          <a:lstStyle/>
          <a:p>
            <a:pPr lvl="1" algn="l" rtl="0">
              <a:lnSpc>
                <a:spcPct val="90000"/>
              </a:lnSpc>
              <a:spcBef>
                <a:spcPct val="0"/>
              </a:spcBef>
            </a:pPr>
            <a:r>
              <a:rPr lang="en-US" sz="3600" dirty="0">
                <a:latin typeface="Proxima Nova Black" panose="02000506030000020004" pitchFamily="2" charset="0"/>
              </a:rPr>
              <a:t>Collections. </a:t>
            </a:r>
            <a:r>
              <a:rPr lang="en-US" sz="3600" dirty="0">
                <a:latin typeface="Proxima Nova Black" charset="0"/>
              </a:rPr>
              <a:t>Set</a:t>
            </a:r>
            <a:endParaRPr lang="en-US" sz="3600" b="1" dirty="0">
              <a:latin typeface="Proxima Nova Black" charset="0"/>
            </a:endParaRPr>
          </a:p>
        </p:txBody>
      </p:sp>
    </p:spTree>
    <p:extLst>
      <p:ext uri="{BB962C8B-B14F-4D97-AF65-F5344CB8AC3E}">
        <p14:creationId xmlns:p14="http://schemas.microsoft.com/office/powerpoint/2010/main" val="13862345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79379" y="1008616"/>
            <a:ext cx="11430000" cy="5635145"/>
          </a:xfrm>
        </p:spPr>
        <p:txBody>
          <a:bodyPr rtlCol="0">
            <a:noAutofit/>
          </a:bodyPr>
          <a:lstStyle/>
          <a:p>
            <a:r>
              <a:rPr lang="en-US" sz="1700" dirty="0" err="1">
                <a:solidFill>
                  <a:srgbClr val="0070C0"/>
                </a:solidFill>
                <a:latin typeface="Consolas" pitchFamily="49" charset="0"/>
                <a:cs typeface="Consolas" pitchFamily="49" charset="0"/>
              </a:rPr>
              <a:t>const</a:t>
            </a:r>
            <a:r>
              <a:rPr lang="en-US" sz="1700" dirty="0">
                <a:latin typeface="Consolas" pitchFamily="49" charset="0"/>
                <a:cs typeface="Consolas" pitchFamily="49" charset="0"/>
              </a:rPr>
              <a:t> cities = </a:t>
            </a:r>
            <a:r>
              <a:rPr lang="en-US" sz="1700" b="1" dirty="0">
                <a:solidFill>
                  <a:srgbClr val="7030A0"/>
                </a:solidFill>
                <a:latin typeface="Consolas" pitchFamily="49" charset="0"/>
                <a:cs typeface="Consolas" pitchFamily="49" charset="0"/>
              </a:rPr>
              <a:t>new Set()</a:t>
            </a:r>
            <a:r>
              <a:rPr lang="en-US" sz="1700" dirty="0">
                <a:latin typeface="Consolas" pitchFamily="49" charset="0"/>
                <a:cs typeface="Consolas" pitchFamily="49" charset="0"/>
              </a:rPr>
              <a:t>;</a:t>
            </a:r>
          </a:p>
          <a:p>
            <a:r>
              <a:rPr lang="en-US" sz="1700" dirty="0" err="1">
                <a:solidFill>
                  <a:srgbClr val="0070C0"/>
                </a:solidFill>
                <a:latin typeface="Consolas" pitchFamily="49" charset="0"/>
                <a:cs typeface="Consolas" pitchFamily="49" charset="0"/>
              </a:rPr>
              <a:t>const</a:t>
            </a:r>
            <a:r>
              <a:rPr lang="en-US" sz="1700" dirty="0">
                <a:latin typeface="Consolas" pitchFamily="49" charset="0"/>
                <a:cs typeface="Consolas" pitchFamily="49" charset="0"/>
              </a:rPr>
              <a:t> </a:t>
            </a:r>
            <a:r>
              <a:rPr lang="en-US" sz="1700" dirty="0" err="1">
                <a:latin typeface="Consolas" pitchFamily="49" charset="0"/>
                <a:cs typeface="Consolas" pitchFamily="49" charset="0"/>
              </a:rPr>
              <a:t>kyiv</a:t>
            </a:r>
            <a:r>
              <a:rPr lang="en-US" sz="1700" dirty="0">
                <a:latin typeface="Consolas" pitchFamily="49" charset="0"/>
                <a:cs typeface="Consolas" pitchFamily="49" charset="0"/>
              </a:rPr>
              <a:t> = "Kyiv";</a:t>
            </a:r>
          </a:p>
          <a:p>
            <a:r>
              <a:rPr lang="en-US" sz="1700" dirty="0" err="1">
                <a:solidFill>
                  <a:srgbClr val="0070C0"/>
                </a:solidFill>
                <a:latin typeface="Consolas" pitchFamily="49" charset="0"/>
                <a:cs typeface="Consolas" pitchFamily="49" charset="0"/>
              </a:rPr>
              <a:t>const</a:t>
            </a:r>
            <a:r>
              <a:rPr lang="en-US" sz="1700" dirty="0">
                <a:latin typeface="Consolas" pitchFamily="49" charset="0"/>
                <a:cs typeface="Consolas" pitchFamily="49" charset="0"/>
              </a:rPr>
              <a:t> </a:t>
            </a:r>
            <a:r>
              <a:rPr lang="en-US" sz="1700" dirty="0" err="1">
                <a:latin typeface="Consolas" pitchFamily="49" charset="0"/>
                <a:cs typeface="Consolas" pitchFamily="49" charset="0"/>
              </a:rPr>
              <a:t>rome</a:t>
            </a:r>
            <a:r>
              <a:rPr lang="en-US" sz="1700" dirty="0">
                <a:latin typeface="Consolas" pitchFamily="49" charset="0"/>
                <a:cs typeface="Consolas" pitchFamily="49" charset="0"/>
              </a:rPr>
              <a:t> = "Rome";</a:t>
            </a:r>
          </a:p>
          <a:p>
            <a:r>
              <a:rPr lang="en-US" sz="1700" dirty="0" err="1">
                <a:solidFill>
                  <a:srgbClr val="0070C0"/>
                </a:solidFill>
                <a:latin typeface="Consolas" pitchFamily="49" charset="0"/>
                <a:cs typeface="Consolas" pitchFamily="49" charset="0"/>
              </a:rPr>
              <a:t>const</a:t>
            </a:r>
            <a:r>
              <a:rPr lang="en-US" sz="1700" dirty="0">
                <a:latin typeface="Consolas" pitchFamily="49" charset="0"/>
                <a:cs typeface="Consolas" pitchFamily="49" charset="0"/>
              </a:rPr>
              <a:t> berlin = "Berlin";</a:t>
            </a:r>
          </a:p>
          <a:p>
            <a:r>
              <a:rPr lang="en-US" sz="1700" dirty="0" err="1">
                <a:solidFill>
                  <a:srgbClr val="0070C0"/>
                </a:solidFill>
                <a:latin typeface="Consolas" pitchFamily="49" charset="0"/>
                <a:cs typeface="Consolas" pitchFamily="49" charset="0"/>
              </a:rPr>
              <a:t>const</a:t>
            </a:r>
            <a:r>
              <a:rPr lang="en-US" sz="1700" dirty="0">
                <a:latin typeface="Consolas" pitchFamily="49" charset="0"/>
                <a:cs typeface="Consolas" pitchFamily="49" charset="0"/>
              </a:rPr>
              <a:t> </a:t>
            </a:r>
            <a:r>
              <a:rPr lang="en-US" sz="1700" dirty="0" err="1">
                <a:latin typeface="Consolas" pitchFamily="49" charset="0"/>
                <a:cs typeface="Consolas" pitchFamily="49" charset="0"/>
              </a:rPr>
              <a:t>madrid</a:t>
            </a:r>
            <a:r>
              <a:rPr lang="en-US" sz="1700" dirty="0">
                <a:latin typeface="Consolas" pitchFamily="49" charset="0"/>
                <a:cs typeface="Consolas" pitchFamily="49" charset="0"/>
              </a:rPr>
              <a:t> = "Madrid";</a:t>
            </a:r>
          </a:p>
          <a:p>
            <a:r>
              <a:rPr lang="en-US" sz="1700" dirty="0" err="1">
                <a:latin typeface="Consolas" pitchFamily="49" charset="0"/>
                <a:cs typeface="Consolas" pitchFamily="49" charset="0"/>
              </a:rPr>
              <a:t>cities.</a:t>
            </a:r>
            <a:r>
              <a:rPr lang="en-US" sz="1700" b="1" dirty="0" err="1">
                <a:solidFill>
                  <a:srgbClr val="7030A0"/>
                </a:solidFill>
                <a:latin typeface="Consolas" pitchFamily="49" charset="0"/>
                <a:cs typeface="Consolas" pitchFamily="49" charset="0"/>
              </a:rPr>
              <a:t>add</a:t>
            </a:r>
            <a:r>
              <a:rPr lang="en-US" sz="1700" dirty="0">
                <a:latin typeface="Consolas" pitchFamily="49" charset="0"/>
                <a:cs typeface="Consolas" pitchFamily="49" charset="0"/>
              </a:rPr>
              <a:t>(</a:t>
            </a:r>
            <a:r>
              <a:rPr lang="en-US" sz="1700" dirty="0" err="1">
                <a:latin typeface="Consolas" pitchFamily="49" charset="0"/>
                <a:cs typeface="Consolas" pitchFamily="49" charset="0"/>
              </a:rPr>
              <a:t>kyiv</a:t>
            </a:r>
            <a:r>
              <a:rPr lang="en-US" sz="1700" dirty="0">
                <a:latin typeface="Consolas" pitchFamily="49" charset="0"/>
                <a:cs typeface="Consolas" pitchFamily="49" charset="0"/>
              </a:rPr>
              <a:t>);</a:t>
            </a:r>
          </a:p>
          <a:p>
            <a:r>
              <a:rPr lang="en-US" sz="1700" dirty="0" err="1">
                <a:latin typeface="Consolas" pitchFamily="49" charset="0"/>
                <a:cs typeface="Consolas" pitchFamily="49" charset="0"/>
              </a:rPr>
              <a:t>cities.</a:t>
            </a:r>
            <a:r>
              <a:rPr lang="en-US" sz="1700" b="1" dirty="0" err="1">
                <a:solidFill>
                  <a:srgbClr val="7030A0"/>
                </a:solidFill>
                <a:latin typeface="Consolas" pitchFamily="49" charset="0"/>
                <a:cs typeface="Consolas" pitchFamily="49" charset="0"/>
              </a:rPr>
              <a:t>add</a:t>
            </a:r>
            <a:r>
              <a:rPr lang="en-US" sz="1700" dirty="0">
                <a:latin typeface="Consolas" pitchFamily="49" charset="0"/>
                <a:cs typeface="Consolas" pitchFamily="49" charset="0"/>
              </a:rPr>
              <a:t>(</a:t>
            </a:r>
            <a:r>
              <a:rPr lang="en-US" sz="1700" dirty="0" err="1">
                <a:latin typeface="Consolas" pitchFamily="49" charset="0"/>
                <a:cs typeface="Consolas" pitchFamily="49" charset="0"/>
              </a:rPr>
              <a:t>rome</a:t>
            </a:r>
            <a:r>
              <a:rPr lang="en-US" sz="1700" dirty="0">
                <a:latin typeface="Consolas" pitchFamily="49" charset="0"/>
                <a:cs typeface="Consolas" pitchFamily="49" charset="0"/>
              </a:rPr>
              <a:t>);</a:t>
            </a:r>
          </a:p>
          <a:p>
            <a:r>
              <a:rPr lang="en-US" sz="1700" dirty="0" err="1">
                <a:latin typeface="Consolas" pitchFamily="49" charset="0"/>
                <a:cs typeface="Consolas" pitchFamily="49" charset="0"/>
              </a:rPr>
              <a:t>cities.</a:t>
            </a:r>
            <a:r>
              <a:rPr lang="en-US" sz="1700" b="1" dirty="0" err="1">
                <a:solidFill>
                  <a:srgbClr val="7030A0"/>
                </a:solidFill>
                <a:latin typeface="Consolas" pitchFamily="49" charset="0"/>
                <a:cs typeface="Consolas" pitchFamily="49" charset="0"/>
              </a:rPr>
              <a:t>add</a:t>
            </a:r>
            <a:r>
              <a:rPr lang="en-US" sz="1700" dirty="0">
                <a:latin typeface="Consolas" pitchFamily="49" charset="0"/>
                <a:cs typeface="Consolas" pitchFamily="49" charset="0"/>
              </a:rPr>
              <a:t>(berlin);</a:t>
            </a:r>
          </a:p>
          <a:p>
            <a:r>
              <a:rPr lang="en-US" sz="1700" dirty="0" err="1">
                <a:latin typeface="Consolas" pitchFamily="49" charset="0"/>
                <a:cs typeface="Consolas" pitchFamily="49" charset="0"/>
              </a:rPr>
              <a:t>cities.</a:t>
            </a:r>
            <a:r>
              <a:rPr lang="en-US" sz="1700" b="1" dirty="0" err="1">
                <a:solidFill>
                  <a:srgbClr val="7030A0"/>
                </a:solidFill>
                <a:latin typeface="Consolas" pitchFamily="49" charset="0"/>
                <a:cs typeface="Consolas" pitchFamily="49" charset="0"/>
              </a:rPr>
              <a:t>add</a:t>
            </a:r>
            <a:r>
              <a:rPr lang="en-US" sz="1700" dirty="0">
                <a:latin typeface="Consolas" pitchFamily="49" charset="0"/>
                <a:cs typeface="Consolas" pitchFamily="49" charset="0"/>
              </a:rPr>
              <a:t>(</a:t>
            </a:r>
            <a:r>
              <a:rPr lang="en-US" sz="1700" dirty="0" err="1">
                <a:latin typeface="Consolas" pitchFamily="49" charset="0"/>
                <a:cs typeface="Consolas" pitchFamily="49" charset="0"/>
              </a:rPr>
              <a:t>madrid</a:t>
            </a:r>
            <a:r>
              <a:rPr lang="en-US" sz="1700" dirty="0">
                <a:latin typeface="Consolas" pitchFamily="49" charset="0"/>
                <a:cs typeface="Consolas" pitchFamily="49" charset="0"/>
              </a:rPr>
              <a:t>);</a:t>
            </a:r>
          </a:p>
          <a:p>
            <a:r>
              <a:rPr lang="en-US" sz="1700" dirty="0" err="1">
                <a:latin typeface="Consolas" pitchFamily="49" charset="0"/>
                <a:cs typeface="Consolas" pitchFamily="49" charset="0"/>
              </a:rPr>
              <a:t>cities.</a:t>
            </a:r>
            <a:r>
              <a:rPr lang="en-US" sz="1700" b="1" dirty="0" err="1">
                <a:solidFill>
                  <a:srgbClr val="7030A0"/>
                </a:solidFill>
                <a:latin typeface="Consolas" pitchFamily="49" charset="0"/>
                <a:cs typeface="Consolas" pitchFamily="49" charset="0"/>
              </a:rPr>
              <a:t>add</a:t>
            </a:r>
            <a:r>
              <a:rPr lang="en-US" sz="1700" dirty="0">
                <a:latin typeface="Consolas" pitchFamily="49" charset="0"/>
                <a:cs typeface="Consolas" pitchFamily="49" charset="0"/>
              </a:rPr>
              <a:t>(</a:t>
            </a:r>
            <a:r>
              <a:rPr lang="en-US" sz="1700" dirty="0" err="1">
                <a:latin typeface="Consolas" pitchFamily="49" charset="0"/>
                <a:cs typeface="Consolas" pitchFamily="49" charset="0"/>
              </a:rPr>
              <a:t>kyiv</a:t>
            </a:r>
            <a:r>
              <a:rPr lang="en-US" sz="1700" dirty="0">
                <a:latin typeface="Consolas" pitchFamily="49" charset="0"/>
                <a:cs typeface="Consolas" pitchFamily="49" charset="0"/>
              </a:rPr>
              <a:t>);</a:t>
            </a:r>
          </a:p>
          <a:p>
            <a:r>
              <a:rPr lang="en-US" sz="1700" dirty="0">
                <a:solidFill>
                  <a:srgbClr val="0070C0"/>
                </a:solidFill>
                <a:latin typeface="Consolas" pitchFamily="49" charset="0"/>
                <a:cs typeface="Consolas" pitchFamily="49" charset="0"/>
              </a:rPr>
              <a:t>console.log</a:t>
            </a:r>
            <a:r>
              <a:rPr lang="en-US" sz="1700" dirty="0">
                <a:latin typeface="Consolas" pitchFamily="49" charset="0"/>
                <a:cs typeface="Consolas" pitchFamily="49" charset="0"/>
              </a:rPr>
              <a:t>(</a:t>
            </a:r>
            <a:r>
              <a:rPr lang="en-US" sz="1700" dirty="0" err="1">
                <a:latin typeface="Consolas" pitchFamily="49" charset="0"/>
                <a:cs typeface="Consolas" pitchFamily="49" charset="0"/>
              </a:rPr>
              <a:t>cities.</a:t>
            </a:r>
            <a:r>
              <a:rPr lang="en-US" sz="1700" b="1" dirty="0" err="1">
                <a:solidFill>
                  <a:srgbClr val="7030A0"/>
                </a:solidFill>
                <a:latin typeface="Consolas" pitchFamily="49" charset="0"/>
                <a:cs typeface="Consolas" pitchFamily="49" charset="0"/>
              </a:rPr>
              <a:t>size</a:t>
            </a:r>
            <a:r>
              <a:rPr lang="en-US" sz="1700" dirty="0">
                <a:latin typeface="Consolas" pitchFamily="49" charset="0"/>
                <a:cs typeface="Consolas" pitchFamily="49" charset="0"/>
              </a:rPr>
              <a:t>); // </a:t>
            </a:r>
            <a:r>
              <a:rPr lang="uk-UA" sz="1700" dirty="0">
                <a:latin typeface="Consolas" pitchFamily="49" charset="0"/>
                <a:cs typeface="Consolas" pitchFamily="49" charset="0"/>
              </a:rPr>
              <a:t>4</a:t>
            </a:r>
            <a:endParaRPr lang="en-US" sz="1700" dirty="0">
              <a:latin typeface="Consolas" pitchFamily="49" charset="0"/>
              <a:cs typeface="Consolas" pitchFamily="49" charset="0"/>
            </a:endParaRPr>
          </a:p>
          <a:p>
            <a:r>
              <a:rPr lang="en-US" sz="1700" dirty="0">
                <a:solidFill>
                  <a:srgbClr val="0070C0"/>
                </a:solidFill>
                <a:latin typeface="Consolas" pitchFamily="49" charset="0"/>
                <a:cs typeface="Consolas" pitchFamily="49" charset="0"/>
              </a:rPr>
              <a:t>console.log</a:t>
            </a:r>
            <a:r>
              <a:rPr lang="en-US" sz="1700" dirty="0">
                <a:latin typeface="Consolas" pitchFamily="49" charset="0"/>
                <a:cs typeface="Consolas" pitchFamily="49" charset="0"/>
              </a:rPr>
              <a:t>(</a:t>
            </a:r>
            <a:r>
              <a:rPr lang="en-US" sz="1700" dirty="0" err="1">
                <a:latin typeface="Consolas" pitchFamily="49" charset="0"/>
                <a:cs typeface="Consolas" pitchFamily="49" charset="0"/>
              </a:rPr>
              <a:t>cities.</a:t>
            </a:r>
            <a:r>
              <a:rPr lang="en-US" sz="1700" b="1" dirty="0" err="1">
                <a:solidFill>
                  <a:srgbClr val="7030A0"/>
                </a:solidFill>
                <a:latin typeface="Consolas" pitchFamily="49" charset="0"/>
                <a:cs typeface="Consolas" pitchFamily="49" charset="0"/>
              </a:rPr>
              <a:t>has</a:t>
            </a:r>
            <a:r>
              <a:rPr lang="en-US" sz="1700" dirty="0">
                <a:latin typeface="Consolas" pitchFamily="49" charset="0"/>
                <a:cs typeface="Consolas" pitchFamily="49" charset="0"/>
              </a:rPr>
              <a:t>(berlin)); // true</a:t>
            </a:r>
          </a:p>
          <a:p>
            <a:r>
              <a:rPr lang="en-US" sz="1700" dirty="0">
                <a:latin typeface="Consolas" pitchFamily="49" charset="0"/>
                <a:cs typeface="Consolas" pitchFamily="49" charset="0"/>
              </a:rPr>
              <a:t>// Iterator</a:t>
            </a:r>
          </a:p>
          <a:p>
            <a:r>
              <a:rPr lang="en-US" sz="1700" b="1" dirty="0">
                <a:solidFill>
                  <a:srgbClr val="7030A0"/>
                </a:solidFill>
                <a:latin typeface="Consolas" pitchFamily="49" charset="0"/>
                <a:cs typeface="Consolas" pitchFamily="49" charset="0"/>
              </a:rPr>
              <a:t>for</a:t>
            </a:r>
            <a:r>
              <a:rPr lang="en-US" sz="1700" dirty="0">
                <a:solidFill>
                  <a:srgbClr val="7030A0"/>
                </a:solidFill>
                <a:latin typeface="Consolas" pitchFamily="49" charset="0"/>
                <a:cs typeface="Consolas" pitchFamily="49" charset="0"/>
              </a:rPr>
              <a:t> </a:t>
            </a:r>
            <a:r>
              <a:rPr lang="en-US" sz="1700" dirty="0">
                <a:latin typeface="Consolas" pitchFamily="49" charset="0"/>
                <a:cs typeface="Consolas" pitchFamily="49" charset="0"/>
              </a:rPr>
              <a:t>(</a:t>
            </a:r>
            <a:r>
              <a:rPr lang="en-US" sz="1700" dirty="0">
                <a:solidFill>
                  <a:srgbClr val="0070C0"/>
                </a:solidFill>
                <a:latin typeface="Consolas" pitchFamily="49" charset="0"/>
                <a:cs typeface="Consolas" pitchFamily="49" charset="0"/>
              </a:rPr>
              <a:t>let</a:t>
            </a:r>
            <a:r>
              <a:rPr lang="en-US" sz="1700" dirty="0">
                <a:latin typeface="Consolas" pitchFamily="49" charset="0"/>
                <a:cs typeface="Consolas" pitchFamily="49" charset="0"/>
              </a:rPr>
              <a:t> city </a:t>
            </a:r>
            <a:r>
              <a:rPr lang="en-US" sz="1700" b="1" dirty="0">
                <a:solidFill>
                  <a:srgbClr val="7030A0"/>
                </a:solidFill>
                <a:latin typeface="Consolas" pitchFamily="49" charset="0"/>
                <a:cs typeface="Consolas" pitchFamily="49" charset="0"/>
              </a:rPr>
              <a:t>of</a:t>
            </a:r>
            <a:r>
              <a:rPr lang="en-US" sz="1700" dirty="0">
                <a:solidFill>
                  <a:srgbClr val="7030A0"/>
                </a:solidFill>
                <a:latin typeface="Consolas" pitchFamily="49" charset="0"/>
                <a:cs typeface="Consolas" pitchFamily="49" charset="0"/>
              </a:rPr>
              <a:t> </a:t>
            </a:r>
            <a:r>
              <a:rPr lang="en-US" sz="1700" dirty="0">
                <a:latin typeface="Consolas" pitchFamily="49" charset="0"/>
                <a:cs typeface="Consolas" pitchFamily="49" charset="0"/>
              </a:rPr>
              <a:t>cities) {</a:t>
            </a:r>
          </a:p>
          <a:p>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console.log</a:t>
            </a:r>
            <a:r>
              <a:rPr lang="en-US" sz="1700" dirty="0">
                <a:latin typeface="Consolas" pitchFamily="49" charset="0"/>
                <a:cs typeface="Consolas" pitchFamily="49" charset="0"/>
              </a:rPr>
              <a:t>(city); // Kyiv Rome Berlin Madrid</a:t>
            </a:r>
          </a:p>
          <a:p>
            <a:r>
              <a:rPr lang="en-US" sz="1700" dirty="0">
                <a:latin typeface="Consolas" pitchFamily="49" charset="0"/>
                <a:cs typeface="Consolas" pitchFamily="49" charset="0"/>
              </a:rPr>
              <a:t>}</a:t>
            </a:r>
            <a:endParaRPr lang="ru-RU" sz="17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46498"/>
            <a:ext cx="11565619" cy="525970"/>
          </a:xfrm>
        </p:spPr>
        <p:txBody>
          <a:bodyPr/>
          <a:lstStyle/>
          <a:p>
            <a:pPr lvl="1" algn="l" rtl="0">
              <a:lnSpc>
                <a:spcPct val="90000"/>
              </a:lnSpc>
              <a:spcBef>
                <a:spcPct val="0"/>
              </a:spcBef>
            </a:pPr>
            <a:r>
              <a:rPr lang="en-US" sz="3600" dirty="0">
                <a:latin typeface="Proxima Nova Black" panose="02000506030000020004" pitchFamily="2" charset="0"/>
              </a:rPr>
              <a:t>Collections. </a:t>
            </a:r>
            <a:r>
              <a:rPr lang="en-US" sz="3600" dirty="0">
                <a:latin typeface="Proxima Nova Black" charset="0"/>
              </a:rPr>
              <a:t>Set. Iterator</a:t>
            </a:r>
            <a:endParaRPr lang="en-US" sz="3600" b="1" dirty="0">
              <a:latin typeface="Proxima Nova Black" charset="0"/>
            </a:endParaRPr>
          </a:p>
        </p:txBody>
      </p:sp>
    </p:spTree>
    <p:extLst>
      <p:ext uri="{BB962C8B-B14F-4D97-AF65-F5344CB8AC3E}">
        <p14:creationId xmlns:p14="http://schemas.microsoft.com/office/powerpoint/2010/main" val="37273252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79379" y="1008616"/>
            <a:ext cx="11430000" cy="5635145"/>
          </a:xfrm>
        </p:spPr>
        <p:txBody>
          <a:bodyPr rtlCol="0">
            <a:noAutofit/>
          </a:bodyPr>
          <a:lstStyle/>
          <a:p>
            <a:r>
              <a:rPr lang="en-US" b="1" dirty="0">
                <a:solidFill>
                  <a:srgbClr val="7030A0"/>
                </a:solidFill>
              </a:rPr>
              <a:t>Map</a:t>
            </a:r>
            <a:r>
              <a:rPr lang="en-US" dirty="0">
                <a:solidFill>
                  <a:srgbClr val="7030A0"/>
                </a:solidFill>
              </a:rPr>
              <a:t> </a:t>
            </a:r>
            <a:r>
              <a:rPr lang="en-US" dirty="0"/>
              <a:t>(dictionary) represents a data structure where each element has a </a:t>
            </a:r>
            <a:r>
              <a:rPr lang="en-US" b="1" dirty="0">
                <a:solidFill>
                  <a:srgbClr val="7030A0"/>
                </a:solidFill>
              </a:rPr>
              <a:t>key and a value</a:t>
            </a:r>
            <a:r>
              <a:rPr lang="en-US" dirty="0"/>
              <a:t>. The </a:t>
            </a:r>
            <a:r>
              <a:rPr lang="en-US" b="1" dirty="0">
                <a:solidFill>
                  <a:srgbClr val="7030A0"/>
                </a:solidFill>
              </a:rPr>
              <a:t>keys</a:t>
            </a:r>
            <a:r>
              <a:rPr lang="en-US" dirty="0"/>
              <a:t> within the card are </a:t>
            </a:r>
            <a:r>
              <a:rPr lang="en-US" b="1" dirty="0">
                <a:solidFill>
                  <a:srgbClr val="7030A0"/>
                </a:solidFill>
              </a:rPr>
              <a:t>unique</a:t>
            </a:r>
            <a:r>
              <a:rPr lang="en-US" dirty="0"/>
              <a:t>, that is, only one element can be associated with one key. The key may be an </a:t>
            </a:r>
            <a:r>
              <a:rPr lang="en-US" b="1" dirty="0">
                <a:solidFill>
                  <a:srgbClr val="7030A0"/>
                </a:solidFill>
              </a:rPr>
              <a:t>arbitrary value</a:t>
            </a:r>
            <a:r>
              <a:rPr lang="en-US" dirty="0"/>
              <a:t>. To </a:t>
            </a:r>
            <a:r>
              <a:rPr lang="en-US" b="1" dirty="0">
                <a:solidFill>
                  <a:srgbClr val="7030A0"/>
                </a:solidFill>
              </a:rPr>
              <a:t>create a map</a:t>
            </a:r>
            <a:r>
              <a:rPr lang="en-US" dirty="0"/>
              <a:t>, the </a:t>
            </a:r>
            <a:r>
              <a:rPr lang="en-US" b="1" dirty="0">
                <a:solidFill>
                  <a:srgbClr val="7030A0"/>
                </a:solidFill>
              </a:rPr>
              <a:t>Map object </a:t>
            </a:r>
            <a:r>
              <a:rPr lang="en-US" dirty="0"/>
              <a:t>constructor is used</a:t>
            </a:r>
            <a:r>
              <a:rPr lang="ru-RU" dirty="0"/>
              <a:t>:</a:t>
            </a:r>
            <a:endParaRPr lang="en-US" dirty="0"/>
          </a:p>
          <a:p>
            <a:r>
              <a:rPr lang="en-US" dirty="0">
                <a:latin typeface="Consolas" panose="020B0609020204030204" pitchFamily="49" charset="0"/>
              </a:rPr>
              <a:t>	 </a:t>
            </a:r>
            <a:r>
              <a:rPr lang="en-US" dirty="0">
                <a:solidFill>
                  <a:srgbClr val="0070C0"/>
                </a:solidFill>
                <a:latin typeface="Consolas" panose="020B0609020204030204" pitchFamily="49" charset="0"/>
              </a:rPr>
              <a:t>const</a:t>
            </a:r>
            <a:r>
              <a:rPr lang="en-US" dirty="0">
                <a:latin typeface="Consolas" panose="020B0609020204030204" pitchFamily="49" charset="0"/>
              </a:rPr>
              <a:t> </a:t>
            </a:r>
            <a:r>
              <a:rPr lang="en-US" dirty="0" err="1">
                <a:latin typeface="Consolas" panose="020B0609020204030204" pitchFamily="49" charset="0"/>
              </a:rPr>
              <a:t>newMap</a:t>
            </a:r>
            <a:r>
              <a:rPr lang="en-US" dirty="0">
                <a:latin typeface="Consolas" panose="020B0609020204030204" pitchFamily="49" charset="0"/>
              </a:rPr>
              <a:t> = </a:t>
            </a:r>
            <a:r>
              <a:rPr lang="en-US" b="1" dirty="0">
                <a:solidFill>
                  <a:srgbClr val="7030A0"/>
                </a:solidFill>
                <a:latin typeface="Consolas" panose="020B0609020204030204" pitchFamily="49" charset="0"/>
              </a:rPr>
              <a:t>new Map( [</a:t>
            </a:r>
            <a:r>
              <a:rPr lang="en-US" b="1" dirty="0" err="1">
                <a:solidFill>
                  <a:srgbClr val="7030A0"/>
                </a:solidFill>
                <a:latin typeface="Consolas" panose="020B0609020204030204" pitchFamily="49" charset="0"/>
              </a:rPr>
              <a:t>args</a:t>
            </a:r>
            <a:r>
              <a:rPr lang="en-US" b="1" dirty="0">
                <a:solidFill>
                  <a:srgbClr val="7030A0"/>
                </a:solidFill>
                <a:latin typeface="Consolas" panose="020B0609020204030204" pitchFamily="49" charset="0"/>
              </a:rPr>
              <a:t>] )</a:t>
            </a:r>
            <a:r>
              <a:rPr lang="en-US" dirty="0">
                <a:latin typeface="Consolas" panose="020B0609020204030204" pitchFamily="49" charset="0"/>
              </a:rPr>
              <a:t>;</a:t>
            </a:r>
          </a:p>
          <a:p>
            <a:endParaRPr lang="en-US" dirty="0"/>
          </a:p>
          <a:p>
            <a:r>
              <a:rPr lang="en-US" dirty="0"/>
              <a:t>Basic </a:t>
            </a:r>
            <a:r>
              <a:rPr lang="en-US" b="1" dirty="0">
                <a:solidFill>
                  <a:srgbClr val="7030A0"/>
                </a:solidFill>
              </a:rPr>
              <a:t>methods</a:t>
            </a:r>
            <a:r>
              <a:rPr lang="en-US" dirty="0"/>
              <a:t> of the Map object</a:t>
            </a:r>
            <a:r>
              <a:rPr lang="ru-RU" dirty="0"/>
              <a:t>:</a:t>
            </a:r>
            <a:endParaRPr lang="en-US" dirty="0"/>
          </a:p>
          <a:p>
            <a:pPr marL="342900" indent="-342900">
              <a:buClrTx/>
              <a:buFont typeface="Arial" pitchFamily="34" charset="0"/>
              <a:buChar char="•"/>
            </a:pPr>
            <a:r>
              <a:rPr lang="en-US" b="1" dirty="0" err="1">
                <a:solidFill>
                  <a:srgbClr val="7030A0"/>
                </a:solidFill>
              </a:rPr>
              <a:t>map.set</a:t>
            </a:r>
            <a:r>
              <a:rPr lang="en-US" b="1" dirty="0">
                <a:solidFill>
                  <a:srgbClr val="7030A0"/>
                </a:solidFill>
              </a:rPr>
              <a:t>(key, value)</a:t>
            </a:r>
            <a:r>
              <a:rPr lang="en-US" dirty="0"/>
              <a:t> </a:t>
            </a:r>
            <a:r>
              <a:rPr lang="uk-UA" dirty="0"/>
              <a:t> </a:t>
            </a:r>
            <a:r>
              <a:rPr lang="en-US" dirty="0"/>
              <a:t>– writes the value </a:t>
            </a:r>
            <a:r>
              <a:rPr lang="en-US" i="1" dirty="0" err="1"/>
              <a:t>value</a:t>
            </a:r>
            <a:r>
              <a:rPr lang="en-US" dirty="0"/>
              <a:t> by </a:t>
            </a:r>
            <a:r>
              <a:rPr lang="en-US" i="1" dirty="0"/>
              <a:t>key</a:t>
            </a:r>
            <a:r>
              <a:rPr lang="en-US" dirty="0"/>
              <a:t>. </a:t>
            </a:r>
          </a:p>
          <a:p>
            <a:pPr marL="342900" indent="-342900">
              <a:buClrTx/>
              <a:buFont typeface="Arial" pitchFamily="34" charset="0"/>
              <a:buChar char="•"/>
            </a:pPr>
            <a:r>
              <a:rPr lang="en-US" b="1" dirty="0" err="1">
                <a:solidFill>
                  <a:srgbClr val="7030A0"/>
                </a:solidFill>
              </a:rPr>
              <a:t>map.get</a:t>
            </a:r>
            <a:r>
              <a:rPr lang="en-US" b="1" dirty="0">
                <a:solidFill>
                  <a:srgbClr val="7030A0"/>
                </a:solidFill>
              </a:rPr>
              <a:t>(key)</a:t>
            </a:r>
            <a:r>
              <a:rPr lang="uk-UA" b="1" dirty="0">
                <a:solidFill>
                  <a:srgbClr val="7030A0"/>
                </a:solidFill>
              </a:rPr>
              <a:t> </a:t>
            </a:r>
            <a:r>
              <a:rPr lang="en-US" dirty="0"/>
              <a:t> – returns value by </a:t>
            </a:r>
            <a:r>
              <a:rPr lang="en-US" i="1" dirty="0"/>
              <a:t>key</a:t>
            </a:r>
            <a:r>
              <a:rPr lang="en-US" dirty="0"/>
              <a:t> or undefined if </a:t>
            </a:r>
            <a:r>
              <a:rPr lang="en-US" i="1" dirty="0"/>
              <a:t>key</a:t>
            </a:r>
            <a:r>
              <a:rPr lang="en-US" dirty="0"/>
              <a:t> is absent</a:t>
            </a:r>
            <a:r>
              <a:rPr lang="ru-RU" dirty="0"/>
              <a:t>. </a:t>
            </a:r>
            <a:endParaRPr lang="en-US" dirty="0"/>
          </a:p>
          <a:p>
            <a:pPr marL="342900" indent="-342900">
              <a:buClrTx/>
              <a:buFont typeface="Arial" pitchFamily="34" charset="0"/>
              <a:buChar char="•"/>
            </a:pPr>
            <a:r>
              <a:rPr lang="en-US" b="1" dirty="0" err="1">
                <a:solidFill>
                  <a:srgbClr val="7030A0"/>
                </a:solidFill>
              </a:rPr>
              <a:t>map.has</a:t>
            </a:r>
            <a:r>
              <a:rPr lang="en-US" b="1" dirty="0">
                <a:solidFill>
                  <a:srgbClr val="7030A0"/>
                </a:solidFill>
              </a:rPr>
              <a:t>(key)</a:t>
            </a:r>
            <a:r>
              <a:rPr lang="en-US" dirty="0"/>
              <a:t> </a:t>
            </a:r>
            <a:r>
              <a:rPr lang="uk-UA" dirty="0"/>
              <a:t> </a:t>
            </a:r>
            <a:r>
              <a:rPr lang="en-US" dirty="0"/>
              <a:t>– returns true if </a:t>
            </a:r>
            <a:r>
              <a:rPr lang="en-US" i="1" dirty="0"/>
              <a:t>key</a:t>
            </a:r>
            <a:r>
              <a:rPr lang="en-US" dirty="0"/>
              <a:t> is present in the collection, otherwise false. </a:t>
            </a:r>
          </a:p>
          <a:p>
            <a:pPr marL="342900" indent="-342900">
              <a:buClrTx/>
              <a:buFont typeface="Arial" pitchFamily="34" charset="0"/>
              <a:buChar char="•"/>
            </a:pPr>
            <a:r>
              <a:rPr lang="en-US" b="1" dirty="0" err="1">
                <a:solidFill>
                  <a:srgbClr val="7030A0"/>
                </a:solidFill>
              </a:rPr>
              <a:t>map.delete</a:t>
            </a:r>
            <a:r>
              <a:rPr lang="en-US" b="1" dirty="0">
                <a:solidFill>
                  <a:srgbClr val="7030A0"/>
                </a:solidFill>
              </a:rPr>
              <a:t>(key)</a:t>
            </a:r>
            <a:r>
              <a:rPr lang="uk-UA" b="1" dirty="0">
                <a:solidFill>
                  <a:srgbClr val="7030A0"/>
                </a:solidFill>
              </a:rPr>
              <a:t> </a:t>
            </a:r>
            <a:r>
              <a:rPr lang="en-US" dirty="0"/>
              <a:t> – deletes an element by </a:t>
            </a:r>
            <a:r>
              <a:rPr lang="en-US" i="1" dirty="0"/>
              <a:t>key</a:t>
            </a:r>
            <a:r>
              <a:rPr lang="en-US" dirty="0"/>
              <a:t>. </a:t>
            </a:r>
          </a:p>
          <a:p>
            <a:pPr marL="342900" indent="-342900">
              <a:buClrTx/>
              <a:buFont typeface="Arial" pitchFamily="34" charset="0"/>
              <a:buChar char="•"/>
            </a:pPr>
            <a:r>
              <a:rPr lang="en-US" b="1" dirty="0" err="1">
                <a:solidFill>
                  <a:srgbClr val="7030A0"/>
                </a:solidFill>
              </a:rPr>
              <a:t>map.clear</a:t>
            </a:r>
            <a:r>
              <a:rPr lang="en-US" b="1" dirty="0">
                <a:solidFill>
                  <a:srgbClr val="7030A0"/>
                </a:solidFill>
              </a:rPr>
              <a:t>() </a:t>
            </a:r>
            <a:r>
              <a:rPr lang="uk-UA" b="1" dirty="0">
                <a:solidFill>
                  <a:srgbClr val="7030A0"/>
                </a:solidFill>
              </a:rPr>
              <a:t> </a:t>
            </a:r>
            <a:r>
              <a:rPr lang="en-US" dirty="0"/>
              <a:t>– clears a collection of all elements</a:t>
            </a:r>
            <a:r>
              <a:rPr lang="ru-RU" dirty="0"/>
              <a:t>. </a:t>
            </a:r>
            <a:endParaRPr lang="en-US" dirty="0"/>
          </a:p>
          <a:p>
            <a:pPr marL="342900" indent="-342900">
              <a:buClrTx/>
              <a:buFont typeface="Arial" pitchFamily="34" charset="0"/>
              <a:buChar char="•"/>
            </a:pPr>
            <a:r>
              <a:rPr lang="en-US" b="1" dirty="0" err="1">
                <a:solidFill>
                  <a:srgbClr val="7030A0"/>
                </a:solidFill>
              </a:rPr>
              <a:t>map.size</a:t>
            </a:r>
            <a:r>
              <a:rPr lang="en-US" dirty="0"/>
              <a:t> </a:t>
            </a:r>
            <a:r>
              <a:rPr lang="uk-UA" dirty="0"/>
              <a:t> </a:t>
            </a:r>
            <a:r>
              <a:rPr lang="en-US" dirty="0"/>
              <a:t>– returns the current number of elements</a:t>
            </a:r>
            <a:r>
              <a:rPr lang="ru-RU" dirty="0"/>
              <a:t>. </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46498"/>
            <a:ext cx="11565619" cy="525970"/>
          </a:xfrm>
        </p:spPr>
        <p:txBody>
          <a:bodyPr/>
          <a:lstStyle/>
          <a:p>
            <a:pPr lvl="1" algn="l" rtl="0">
              <a:lnSpc>
                <a:spcPct val="90000"/>
              </a:lnSpc>
              <a:spcBef>
                <a:spcPct val="0"/>
              </a:spcBef>
            </a:pPr>
            <a:r>
              <a:rPr lang="en-US" sz="3600" dirty="0">
                <a:latin typeface="Proxima Nova Black" panose="02000506030000020004" pitchFamily="2" charset="0"/>
              </a:rPr>
              <a:t>Collections. </a:t>
            </a:r>
            <a:r>
              <a:rPr lang="en-US" sz="3600" dirty="0">
                <a:latin typeface="Proxima Nova Black" charset="0"/>
              </a:rPr>
              <a:t>Map</a:t>
            </a:r>
            <a:endParaRPr lang="en-US" sz="3600" b="1" dirty="0">
              <a:latin typeface="Proxima Nova Black" charset="0"/>
            </a:endParaRPr>
          </a:p>
        </p:txBody>
      </p:sp>
    </p:spTree>
    <p:extLst>
      <p:ext uri="{BB962C8B-B14F-4D97-AF65-F5344CB8AC3E}">
        <p14:creationId xmlns:p14="http://schemas.microsoft.com/office/powerpoint/2010/main" val="5501691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79379" y="1008616"/>
            <a:ext cx="11430000" cy="5635145"/>
          </a:xfrm>
        </p:spPr>
        <p:txBody>
          <a:bodyPr rtlCol="0">
            <a:noAutofit/>
          </a:bodyPr>
          <a:lstStyle/>
          <a:p>
            <a:pPr>
              <a:spcBef>
                <a:spcPts val="500"/>
              </a:spcBef>
            </a:pPr>
            <a:r>
              <a:rPr lang="en-US" sz="2000" dirty="0">
                <a:cs typeface="Consolas" pitchFamily="49" charset="0"/>
              </a:rPr>
              <a:t>Map example:</a:t>
            </a:r>
          </a:p>
          <a:p>
            <a:pPr lvl="1"/>
            <a:r>
              <a:rPr lang="en-US" sz="1800" dirty="0" err="1">
                <a:solidFill>
                  <a:srgbClr val="0070C0"/>
                </a:solidFill>
                <a:latin typeface="Consolas" pitchFamily="49" charset="0"/>
                <a:cs typeface="Consolas" pitchFamily="49" charset="0"/>
              </a:rPr>
              <a:t>const</a:t>
            </a:r>
            <a:r>
              <a:rPr lang="ru-RU" sz="1800" dirty="0">
                <a:latin typeface="Consolas" pitchFamily="49" charset="0"/>
                <a:cs typeface="Consolas" pitchFamily="49" charset="0"/>
              </a:rPr>
              <a:t> </a:t>
            </a:r>
            <a:r>
              <a:rPr lang="en-US" sz="1800" dirty="0">
                <a:latin typeface="Consolas" pitchFamily="49" charset="0"/>
                <a:cs typeface="Consolas" pitchFamily="49" charset="0"/>
              </a:rPr>
              <a:t>map	=</a:t>
            </a:r>
            <a:r>
              <a:rPr lang="ru-RU" sz="1800" dirty="0">
                <a:latin typeface="Consolas" pitchFamily="49" charset="0"/>
                <a:cs typeface="Consolas" pitchFamily="49" charset="0"/>
              </a:rPr>
              <a:t> </a:t>
            </a:r>
            <a:r>
              <a:rPr lang="en-US" sz="1800" b="1" dirty="0">
                <a:solidFill>
                  <a:srgbClr val="7030A0"/>
                </a:solidFill>
                <a:latin typeface="Consolas" pitchFamily="49" charset="0"/>
                <a:cs typeface="Consolas" pitchFamily="49" charset="0"/>
              </a:rPr>
              <a:t>new</a:t>
            </a:r>
            <a:r>
              <a:rPr lang="ru-RU" sz="1800" b="1" dirty="0">
                <a:solidFill>
                  <a:srgbClr val="7030A0"/>
                </a:solidFill>
                <a:latin typeface="Consolas" pitchFamily="49" charset="0"/>
                <a:cs typeface="Consolas" pitchFamily="49" charset="0"/>
              </a:rPr>
              <a:t> </a:t>
            </a:r>
            <a:r>
              <a:rPr lang="en-US" sz="1800" b="1" dirty="0">
                <a:solidFill>
                  <a:srgbClr val="7030A0"/>
                </a:solidFill>
                <a:latin typeface="Consolas" pitchFamily="49" charset="0"/>
                <a:cs typeface="Consolas" pitchFamily="49" charset="0"/>
              </a:rPr>
              <a:t>Map</a:t>
            </a:r>
            <a:r>
              <a:rPr lang="en-US" sz="1800" dirty="0">
                <a:latin typeface="Consolas" pitchFamily="49" charset="0"/>
                <a:cs typeface="Consolas" pitchFamily="49" charset="0"/>
              </a:rPr>
              <a:t>();</a:t>
            </a:r>
          </a:p>
          <a:p>
            <a:pPr lvl="1"/>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set</a:t>
            </a:r>
            <a:r>
              <a:rPr lang="en-US" sz="1800" dirty="0">
                <a:latin typeface="Consolas" pitchFamily="49" charset="0"/>
                <a:cs typeface="Consolas" pitchFamily="49" charset="0"/>
              </a:rPr>
              <a:t>("name",</a:t>
            </a:r>
            <a:r>
              <a:rPr lang="ru-RU" sz="1800" dirty="0">
                <a:latin typeface="Consolas" pitchFamily="49" charset="0"/>
                <a:cs typeface="Consolas" pitchFamily="49" charset="0"/>
              </a:rPr>
              <a:t> </a:t>
            </a:r>
            <a:r>
              <a:rPr lang="en-US" sz="1800" dirty="0">
                <a:latin typeface="Consolas" pitchFamily="49" charset="0"/>
                <a:cs typeface="Consolas" pitchFamily="49" charset="0"/>
              </a:rPr>
              <a:t>"Nicholas");</a:t>
            </a:r>
          </a:p>
          <a:p>
            <a:pPr lvl="1"/>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set</a:t>
            </a:r>
            <a:r>
              <a:rPr lang="en-US" sz="1800" dirty="0">
                <a:latin typeface="Consolas" pitchFamily="49" charset="0"/>
                <a:cs typeface="Consolas" pitchFamily="49" charset="0"/>
              </a:rPr>
              <a:t>("age",	25);</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size</a:t>
            </a:r>
            <a:r>
              <a:rPr lang="en-US" sz="1800" dirty="0">
                <a:latin typeface="Consolas" pitchFamily="49" charset="0"/>
                <a:cs typeface="Consolas" pitchFamily="49" charset="0"/>
              </a:rPr>
              <a:t>);</a:t>
            </a:r>
            <a:r>
              <a:rPr lang="ru-RU" sz="1800" dirty="0">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2</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has</a:t>
            </a:r>
            <a:r>
              <a:rPr lang="en-US" sz="1800" dirty="0">
                <a:latin typeface="Consolas" pitchFamily="49" charset="0"/>
                <a:cs typeface="Consolas" pitchFamily="49" charset="0"/>
              </a:rPr>
              <a:t>("name"));		</a:t>
            </a:r>
            <a:r>
              <a:rPr lang="en-US" sz="1800" dirty="0">
                <a:solidFill>
                  <a:schemeClr val="bg1">
                    <a:lumMod val="50000"/>
                  </a:schemeClr>
                </a:solidFill>
                <a:latin typeface="Consolas" pitchFamily="49" charset="0"/>
                <a:cs typeface="Consolas" pitchFamily="49" charset="0"/>
              </a:rPr>
              <a:t>//	true</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get</a:t>
            </a:r>
            <a:r>
              <a:rPr lang="en-US" sz="1800" dirty="0">
                <a:latin typeface="Consolas" pitchFamily="49" charset="0"/>
                <a:cs typeface="Consolas" pitchFamily="49" charset="0"/>
              </a:rPr>
              <a:t>("name"));		</a:t>
            </a:r>
            <a:r>
              <a:rPr lang="en-US" sz="1800" dirty="0">
                <a:solidFill>
                  <a:schemeClr val="bg1">
                    <a:lumMod val="50000"/>
                  </a:schemeClr>
                </a:solidFill>
                <a:latin typeface="Consolas" pitchFamily="49" charset="0"/>
                <a:cs typeface="Consolas" pitchFamily="49" charset="0"/>
              </a:rPr>
              <a:t>//	"Nicholas"</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has</a:t>
            </a:r>
            <a:r>
              <a:rPr lang="en-US" sz="1800" dirty="0">
                <a:latin typeface="Consolas" pitchFamily="49" charset="0"/>
                <a:cs typeface="Consolas" pitchFamily="49" charset="0"/>
              </a:rPr>
              <a:t>("age"));		</a:t>
            </a:r>
            <a:r>
              <a:rPr lang="en-US" sz="1800" dirty="0">
                <a:solidFill>
                  <a:schemeClr val="bg1">
                    <a:lumMod val="50000"/>
                  </a:schemeClr>
                </a:solidFill>
                <a:latin typeface="Consolas" pitchFamily="49" charset="0"/>
                <a:cs typeface="Consolas" pitchFamily="49" charset="0"/>
              </a:rPr>
              <a:t>//	true</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get</a:t>
            </a:r>
            <a:r>
              <a:rPr lang="en-US" sz="1800" dirty="0">
                <a:latin typeface="Consolas" pitchFamily="49" charset="0"/>
                <a:cs typeface="Consolas" pitchFamily="49" charset="0"/>
              </a:rPr>
              <a:t>("age"));		</a:t>
            </a:r>
            <a:r>
              <a:rPr lang="en-US" sz="1800" dirty="0">
                <a:solidFill>
                  <a:schemeClr val="bg1">
                    <a:lumMod val="50000"/>
                  </a:schemeClr>
                </a:solidFill>
                <a:latin typeface="Consolas" pitchFamily="49" charset="0"/>
                <a:cs typeface="Consolas" pitchFamily="49" charset="0"/>
              </a:rPr>
              <a:t>//	25</a:t>
            </a:r>
          </a:p>
          <a:p>
            <a:pPr lvl="1"/>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delete</a:t>
            </a:r>
            <a:r>
              <a:rPr lang="en-US" sz="1800" dirty="0">
                <a:latin typeface="Consolas" pitchFamily="49" charset="0"/>
                <a:cs typeface="Consolas" pitchFamily="49" charset="0"/>
              </a:rPr>
              <a:t>("name");</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has</a:t>
            </a:r>
            <a:r>
              <a:rPr lang="en-US" sz="1800" dirty="0">
                <a:latin typeface="Consolas" pitchFamily="49" charset="0"/>
                <a:cs typeface="Consolas" pitchFamily="49" charset="0"/>
              </a:rPr>
              <a:t>("name"));		</a:t>
            </a:r>
            <a:r>
              <a:rPr lang="en-US" sz="1800" dirty="0">
                <a:solidFill>
                  <a:schemeClr val="bg1">
                    <a:lumMod val="50000"/>
                  </a:schemeClr>
                </a:solidFill>
                <a:latin typeface="Consolas" pitchFamily="49" charset="0"/>
                <a:cs typeface="Consolas" pitchFamily="49" charset="0"/>
              </a:rPr>
              <a:t>//	false</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get</a:t>
            </a:r>
            <a:r>
              <a:rPr lang="en-US" sz="1800" dirty="0">
                <a:latin typeface="Consolas" pitchFamily="49" charset="0"/>
                <a:cs typeface="Consolas" pitchFamily="49" charset="0"/>
              </a:rPr>
              <a:t>("name"));		</a:t>
            </a:r>
            <a:r>
              <a:rPr lang="en-US" sz="1800" dirty="0">
                <a:solidFill>
                  <a:schemeClr val="bg1">
                    <a:lumMod val="50000"/>
                  </a:schemeClr>
                </a:solidFill>
                <a:latin typeface="Consolas" pitchFamily="49" charset="0"/>
                <a:cs typeface="Consolas" pitchFamily="49" charset="0"/>
              </a:rPr>
              <a:t>//	undefined</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size</a:t>
            </a:r>
            <a:r>
              <a:rPr lang="en-US" sz="1800" dirty="0">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1</a:t>
            </a:r>
          </a:p>
          <a:p>
            <a:pPr lvl="1"/>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clear</a:t>
            </a:r>
            <a:r>
              <a:rPr lang="en-US" sz="1800" dirty="0">
                <a:latin typeface="Consolas" pitchFamily="49" charset="0"/>
                <a:cs typeface="Consolas" pitchFamily="49" charset="0"/>
              </a:rPr>
              <a:t>();</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has</a:t>
            </a:r>
            <a:r>
              <a:rPr lang="en-US" sz="1800" dirty="0">
                <a:latin typeface="Consolas" pitchFamily="49" charset="0"/>
                <a:cs typeface="Consolas" pitchFamily="49" charset="0"/>
              </a:rPr>
              <a:t>("age"));		</a:t>
            </a:r>
            <a:r>
              <a:rPr lang="en-US" sz="1800" dirty="0">
                <a:solidFill>
                  <a:schemeClr val="bg1">
                    <a:lumMod val="50000"/>
                  </a:schemeClr>
                </a:solidFill>
                <a:latin typeface="Consolas" pitchFamily="49" charset="0"/>
                <a:cs typeface="Consolas" pitchFamily="49" charset="0"/>
              </a:rPr>
              <a:t>//	false</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get</a:t>
            </a:r>
            <a:r>
              <a:rPr lang="en-US" sz="1800" dirty="0">
                <a:latin typeface="Consolas" pitchFamily="49" charset="0"/>
                <a:cs typeface="Consolas" pitchFamily="49" charset="0"/>
              </a:rPr>
              <a:t>("age"));		</a:t>
            </a:r>
            <a:r>
              <a:rPr lang="en-US" sz="1800" dirty="0">
                <a:solidFill>
                  <a:schemeClr val="bg1">
                    <a:lumMod val="50000"/>
                  </a:schemeClr>
                </a:solidFill>
                <a:latin typeface="Consolas" pitchFamily="49" charset="0"/>
                <a:cs typeface="Consolas" pitchFamily="49" charset="0"/>
              </a:rPr>
              <a:t>//	undefined</a:t>
            </a:r>
          </a:p>
          <a:p>
            <a:pPr lvl="1"/>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map.</a:t>
            </a:r>
            <a:r>
              <a:rPr lang="en-US" sz="1800" b="1" dirty="0" err="1">
                <a:solidFill>
                  <a:srgbClr val="7030A0"/>
                </a:solidFill>
                <a:latin typeface="Consolas" pitchFamily="49" charset="0"/>
                <a:cs typeface="Consolas" pitchFamily="49" charset="0"/>
              </a:rPr>
              <a:t>size</a:t>
            </a:r>
            <a:r>
              <a:rPr lang="en-US" sz="1800" dirty="0">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0</a:t>
            </a:r>
          </a:p>
          <a:p>
            <a:pPr>
              <a:spcBef>
                <a:spcPts val="0"/>
              </a:spcBef>
            </a:pPr>
            <a:endParaRPr lang="en-US" sz="1800" dirty="0">
              <a:latin typeface="Consolas" pitchFamily="49" charset="0"/>
              <a:cs typeface="Consolas" pitchFamily="49" charset="0"/>
            </a:endParaRPr>
          </a:p>
          <a:p>
            <a:pPr>
              <a:spcBef>
                <a:spcPts val="0"/>
              </a:spcBef>
            </a:pPr>
            <a:r>
              <a:rPr lang="en-US" sz="2000" b="1" dirty="0">
                <a:solidFill>
                  <a:srgbClr val="7030A0"/>
                </a:solidFill>
                <a:cs typeface="Consolas" pitchFamily="49" charset="0"/>
              </a:rPr>
              <a:t>Map can use objects as keys.</a:t>
            </a:r>
            <a:endParaRPr lang="ru-RU" sz="2000" b="1" dirty="0">
              <a:solidFill>
                <a:srgbClr val="7030A0"/>
              </a:solidFill>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46498"/>
            <a:ext cx="11565619" cy="525970"/>
          </a:xfrm>
        </p:spPr>
        <p:txBody>
          <a:bodyPr/>
          <a:lstStyle/>
          <a:p>
            <a:pPr lvl="1" algn="l" rtl="0">
              <a:lnSpc>
                <a:spcPct val="90000"/>
              </a:lnSpc>
              <a:spcBef>
                <a:spcPct val="0"/>
              </a:spcBef>
            </a:pPr>
            <a:r>
              <a:rPr lang="en-US" sz="3600" dirty="0">
                <a:latin typeface="Proxima Nova Black" panose="02000506030000020004" pitchFamily="2" charset="0"/>
              </a:rPr>
              <a:t>Collections. </a:t>
            </a:r>
            <a:r>
              <a:rPr lang="en-US" sz="3600" dirty="0">
                <a:latin typeface="Proxima Nova Black" charset="0"/>
              </a:rPr>
              <a:t>Map</a:t>
            </a:r>
            <a:endParaRPr lang="en-US" sz="3600" b="1" dirty="0">
              <a:latin typeface="Proxima Nova Black" charset="0"/>
            </a:endParaRPr>
          </a:p>
        </p:txBody>
      </p:sp>
    </p:spTree>
    <p:extLst>
      <p:ext uri="{BB962C8B-B14F-4D97-AF65-F5344CB8AC3E}">
        <p14:creationId xmlns:p14="http://schemas.microsoft.com/office/powerpoint/2010/main" val="9052589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79379" y="1008616"/>
            <a:ext cx="11430000" cy="5635145"/>
          </a:xfrm>
        </p:spPr>
        <p:txBody>
          <a:bodyPr rtlCol="0">
            <a:noAutofit/>
          </a:bodyPr>
          <a:lstStyle/>
          <a:p>
            <a:r>
              <a:rPr lang="en-US" sz="1800" dirty="0"/>
              <a:t>There are 3 methods for iterating over a Map collection:</a:t>
            </a:r>
          </a:p>
          <a:p>
            <a:pPr marL="285750" indent="-285750">
              <a:buClrTx/>
              <a:buFont typeface="Arial" pitchFamily="34" charset="0"/>
              <a:buChar char="•"/>
            </a:pPr>
            <a:r>
              <a:rPr lang="en-US" sz="1800" b="1" dirty="0" err="1">
                <a:solidFill>
                  <a:srgbClr val="7030A0"/>
                </a:solidFill>
              </a:rPr>
              <a:t>map.keys</a:t>
            </a:r>
            <a:r>
              <a:rPr lang="en-US" sz="1800" b="1" dirty="0">
                <a:solidFill>
                  <a:srgbClr val="7030A0"/>
                </a:solidFill>
              </a:rPr>
              <a:t>()</a:t>
            </a:r>
            <a:r>
              <a:rPr lang="en-US" sz="1800" dirty="0"/>
              <a:t> - returns an </a:t>
            </a:r>
            <a:r>
              <a:rPr lang="en-US" sz="1800" dirty="0" err="1"/>
              <a:t>iterable</a:t>
            </a:r>
            <a:r>
              <a:rPr lang="en-US" sz="1800" dirty="0"/>
              <a:t> object by keys,</a:t>
            </a:r>
            <a:endParaRPr lang="uk-UA" sz="1800" dirty="0"/>
          </a:p>
          <a:p>
            <a:pPr marL="285750" indent="-285750">
              <a:buClrTx/>
              <a:buFont typeface="Arial" pitchFamily="34" charset="0"/>
              <a:buChar char="•"/>
            </a:pPr>
            <a:r>
              <a:rPr lang="en-US" sz="1800" b="1" dirty="0" err="1">
                <a:solidFill>
                  <a:srgbClr val="7030A0"/>
                </a:solidFill>
              </a:rPr>
              <a:t>map.values</a:t>
            </a:r>
            <a:r>
              <a:rPr lang="en-US" sz="1800" b="1" dirty="0">
                <a:solidFill>
                  <a:srgbClr val="7030A0"/>
                </a:solidFill>
              </a:rPr>
              <a:t>() </a:t>
            </a:r>
            <a:r>
              <a:rPr lang="en-US" sz="1800" dirty="0"/>
              <a:t>- returns an </a:t>
            </a:r>
            <a:r>
              <a:rPr lang="en-US" sz="1800" dirty="0" err="1"/>
              <a:t>iterable</a:t>
            </a:r>
            <a:r>
              <a:rPr lang="en-US" sz="1800" dirty="0"/>
              <a:t> object by values,</a:t>
            </a:r>
            <a:endParaRPr lang="uk-UA" sz="1800" dirty="0"/>
          </a:p>
          <a:p>
            <a:pPr marL="285750" indent="-285750">
              <a:spcAft>
                <a:spcPts val="1200"/>
              </a:spcAft>
              <a:buClrTx/>
              <a:buFont typeface="Arial" pitchFamily="34" charset="0"/>
              <a:buChar char="•"/>
            </a:pPr>
            <a:r>
              <a:rPr lang="en-US" sz="1800" b="1" dirty="0" err="1">
                <a:solidFill>
                  <a:srgbClr val="7030A0"/>
                </a:solidFill>
              </a:rPr>
              <a:t>map.entries</a:t>
            </a:r>
            <a:r>
              <a:rPr lang="en-US" sz="1800" b="1" dirty="0">
                <a:solidFill>
                  <a:srgbClr val="7030A0"/>
                </a:solidFill>
              </a:rPr>
              <a:t>()</a:t>
            </a:r>
            <a:r>
              <a:rPr lang="en-US" sz="1800" dirty="0"/>
              <a:t> - returns an </a:t>
            </a:r>
            <a:r>
              <a:rPr lang="en-US" sz="1800" dirty="0" err="1"/>
              <a:t>iterable</a:t>
            </a:r>
            <a:r>
              <a:rPr lang="en-US" sz="1800" dirty="0"/>
              <a:t> object by pairs of the form [key, value], this option is used by default in </a:t>
            </a:r>
            <a:r>
              <a:rPr lang="en-US" sz="1800" dirty="0" err="1"/>
              <a:t>for..of</a:t>
            </a:r>
            <a:r>
              <a:rPr lang="en-US" sz="1800" dirty="0"/>
              <a:t>.</a:t>
            </a:r>
            <a:endParaRPr lang="ru-RU" sz="1800" dirty="0"/>
          </a:p>
          <a:p>
            <a:pPr lvl="1"/>
            <a:r>
              <a:rPr lang="en-US" sz="1700" dirty="0" err="1">
                <a:solidFill>
                  <a:srgbClr val="0070C0"/>
                </a:solidFill>
                <a:latin typeface="Consolas" pitchFamily="49" charset="0"/>
                <a:cs typeface="Consolas" pitchFamily="49" charset="0"/>
              </a:rPr>
              <a:t>const</a:t>
            </a:r>
            <a:r>
              <a:rPr lang="en-US" sz="1700" dirty="0">
                <a:latin typeface="Consolas" pitchFamily="49" charset="0"/>
                <a:cs typeface="Consolas" pitchFamily="49" charset="0"/>
              </a:rPr>
              <a:t> </a:t>
            </a:r>
            <a:r>
              <a:rPr lang="en-US" sz="1700" dirty="0" err="1">
                <a:latin typeface="Consolas" pitchFamily="49" charset="0"/>
                <a:cs typeface="Consolas" pitchFamily="49" charset="0"/>
              </a:rPr>
              <a:t>recipeMap</a:t>
            </a:r>
            <a:r>
              <a:rPr lang="en-US" sz="1700" dirty="0">
                <a:latin typeface="Consolas" pitchFamily="49" charset="0"/>
                <a:cs typeface="Consolas" pitchFamily="49" charset="0"/>
              </a:rPr>
              <a:t> = </a:t>
            </a:r>
            <a:r>
              <a:rPr lang="en-US" sz="1700" b="1" dirty="0">
                <a:solidFill>
                  <a:srgbClr val="7030A0"/>
                </a:solidFill>
                <a:latin typeface="Consolas" pitchFamily="49" charset="0"/>
                <a:cs typeface="Consolas" pitchFamily="49" charset="0"/>
              </a:rPr>
              <a:t>new Map</a:t>
            </a:r>
            <a:r>
              <a:rPr lang="en-US" sz="1700" dirty="0">
                <a:latin typeface="Consolas" pitchFamily="49" charset="0"/>
                <a:cs typeface="Consolas" pitchFamily="49" charset="0"/>
              </a:rPr>
              <a:t>([</a:t>
            </a:r>
          </a:p>
          <a:p>
            <a:pPr lvl="1"/>
            <a:r>
              <a:rPr lang="en-US" sz="1700" dirty="0">
                <a:latin typeface="Consolas" pitchFamily="49" charset="0"/>
                <a:cs typeface="Consolas" pitchFamily="49" charset="0"/>
              </a:rPr>
              <a:t>  ['cucumber', 500],</a:t>
            </a:r>
          </a:p>
          <a:p>
            <a:pPr lvl="1"/>
            <a:r>
              <a:rPr lang="en-US" sz="1700" dirty="0">
                <a:latin typeface="Consolas" pitchFamily="49" charset="0"/>
                <a:cs typeface="Consolas" pitchFamily="49" charset="0"/>
              </a:rPr>
              <a:t>  ['tomatoes', 350],</a:t>
            </a:r>
          </a:p>
          <a:p>
            <a:pPr lvl="1"/>
            <a:r>
              <a:rPr lang="en-US" sz="1700" dirty="0">
                <a:latin typeface="Consolas" pitchFamily="49" charset="0"/>
                <a:cs typeface="Consolas" pitchFamily="49" charset="0"/>
              </a:rPr>
              <a:t>  ['onion',    50]</a:t>
            </a:r>
          </a:p>
          <a:p>
            <a:pPr lvl="1"/>
            <a:r>
              <a:rPr lang="en-US" sz="1700" dirty="0">
                <a:latin typeface="Consolas" pitchFamily="49" charset="0"/>
                <a:cs typeface="Consolas" pitchFamily="49" charset="0"/>
              </a:rPr>
              <a:t>]);</a:t>
            </a:r>
          </a:p>
          <a:p>
            <a:pPr lvl="1"/>
            <a:r>
              <a:rPr lang="en-US" sz="1700" dirty="0">
                <a:solidFill>
                  <a:srgbClr val="0070C0"/>
                </a:solidFill>
                <a:latin typeface="Consolas" pitchFamily="49" charset="0"/>
                <a:cs typeface="Consolas" pitchFamily="49" charset="0"/>
              </a:rPr>
              <a:t>for</a:t>
            </a:r>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let</a:t>
            </a:r>
            <a:r>
              <a:rPr lang="en-US" sz="1700" dirty="0">
                <a:latin typeface="Consolas" pitchFamily="49" charset="0"/>
                <a:cs typeface="Consolas" pitchFamily="49" charset="0"/>
              </a:rPr>
              <a:t> vegetable </a:t>
            </a:r>
            <a:r>
              <a:rPr lang="en-US" sz="1700" dirty="0">
                <a:solidFill>
                  <a:srgbClr val="0070C0"/>
                </a:solidFill>
                <a:latin typeface="Consolas" pitchFamily="49" charset="0"/>
                <a:cs typeface="Consolas" pitchFamily="49" charset="0"/>
              </a:rPr>
              <a:t>of</a:t>
            </a:r>
            <a:r>
              <a:rPr lang="en-US" sz="1700" dirty="0">
                <a:latin typeface="Consolas" pitchFamily="49" charset="0"/>
                <a:cs typeface="Consolas" pitchFamily="49" charset="0"/>
              </a:rPr>
              <a:t> </a:t>
            </a:r>
            <a:r>
              <a:rPr lang="en-US" sz="1700" dirty="0" err="1">
                <a:latin typeface="Consolas" pitchFamily="49" charset="0"/>
                <a:cs typeface="Consolas" pitchFamily="49" charset="0"/>
              </a:rPr>
              <a:t>recipeMap.keys</a:t>
            </a:r>
            <a:r>
              <a:rPr lang="en-US" sz="1700" dirty="0">
                <a:latin typeface="Consolas" pitchFamily="49" charset="0"/>
                <a:cs typeface="Consolas" pitchFamily="49" charset="0"/>
              </a:rPr>
              <a:t>()) {</a:t>
            </a:r>
          </a:p>
          <a:p>
            <a:pPr lvl="1"/>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alert</a:t>
            </a:r>
            <a:r>
              <a:rPr lang="en-US" sz="1700" dirty="0">
                <a:latin typeface="Consolas" pitchFamily="49" charset="0"/>
                <a:cs typeface="Consolas" pitchFamily="49" charset="0"/>
              </a:rPr>
              <a:t>(vegetable); </a:t>
            </a:r>
            <a:r>
              <a:rPr lang="en-US" sz="1700" dirty="0">
                <a:solidFill>
                  <a:schemeClr val="bg1">
                    <a:lumMod val="50000"/>
                  </a:schemeClr>
                </a:solidFill>
                <a:latin typeface="Consolas" pitchFamily="49" charset="0"/>
                <a:cs typeface="Consolas" pitchFamily="49" charset="0"/>
              </a:rPr>
              <a:t>// cucumber, tomatoes, onion</a:t>
            </a:r>
          </a:p>
          <a:p>
            <a:pPr lvl="1"/>
            <a:r>
              <a:rPr lang="en-US" sz="1700" dirty="0">
                <a:latin typeface="Consolas" pitchFamily="49" charset="0"/>
                <a:cs typeface="Consolas" pitchFamily="49" charset="0"/>
              </a:rPr>
              <a:t>}</a:t>
            </a:r>
          </a:p>
          <a:p>
            <a:pPr lvl="1"/>
            <a:r>
              <a:rPr lang="en-US" sz="1700" dirty="0">
                <a:solidFill>
                  <a:srgbClr val="0070C0"/>
                </a:solidFill>
                <a:latin typeface="Consolas" pitchFamily="49" charset="0"/>
                <a:cs typeface="Consolas" pitchFamily="49" charset="0"/>
              </a:rPr>
              <a:t>for</a:t>
            </a:r>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let</a:t>
            </a:r>
            <a:r>
              <a:rPr lang="en-US" sz="1700" dirty="0">
                <a:latin typeface="Consolas" pitchFamily="49" charset="0"/>
                <a:cs typeface="Consolas" pitchFamily="49" charset="0"/>
              </a:rPr>
              <a:t> amount </a:t>
            </a:r>
            <a:r>
              <a:rPr lang="en-US" sz="1700" dirty="0">
                <a:solidFill>
                  <a:srgbClr val="0070C0"/>
                </a:solidFill>
                <a:latin typeface="Consolas" pitchFamily="49" charset="0"/>
                <a:cs typeface="Consolas" pitchFamily="49" charset="0"/>
              </a:rPr>
              <a:t>of</a:t>
            </a:r>
            <a:r>
              <a:rPr lang="en-US" sz="1700" dirty="0">
                <a:latin typeface="Consolas" pitchFamily="49" charset="0"/>
                <a:cs typeface="Consolas" pitchFamily="49" charset="0"/>
              </a:rPr>
              <a:t> </a:t>
            </a:r>
            <a:r>
              <a:rPr lang="en-US" sz="1700" dirty="0" err="1">
                <a:latin typeface="Consolas" pitchFamily="49" charset="0"/>
                <a:cs typeface="Consolas" pitchFamily="49" charset="0"/>
              </a:rPr>
              <a:t>recipeMap.values</a:t>
            </a:r>
            <a:r>
              <a:rPr lang="en-US" sz="1700" dirty="0">
                <a:latin typeface="Consolas" pitchFamily="49" charset="0"/>
                <a:cs typeface="Consolas" pitchFamily="49" charset="0"/>
              </a:rPr>
              <a:t>()) {</a:t>
            </a:r>
          </a:p>
          <a:p>
            <a:pPr lvl="1"/>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alert</a:t>
            </a:r>
            <a:r>
              <a:rPr lang="en-US" sz="1700" dirty="0">
                <a:latin typeface="Consolas" pitchFamily="49" charset="0"/>
                <a:cs typeface="Consolas" pitchFamily="49" charset="0"/>
              </a:rPr>
              <a:t>(amount); </a:t>
            </a:r>
            <a:r>
              <a:rPr lang="en-US" sz="1700" dirty="0">
                <a:solidFill>
                  <a:schemeClr val="bg1">
                    <a:lumMod val="50000"/>
                  </a:schemeClr>
                </a:solidFill>
                <a:latin typeface="Consolas" pitchFamily="49" charset="0"/>
                <a:cs typeface="Consolas" pitchFamily="49" charset="0"/>
              </a:rPr>
              <a:t>// 500, 350, 50</a:t>
            </a:r>
          </a:p>
          <a:p>
            <a:pPr lvl="1"/>
            <a:r>
              <a:rPr lang="en-US" sz="1700" dirty="0">
                <a:latin typeface="Consolas" pitchFamily="49" charset="0"/>
                <a:cs typeface="Consolas" pitchFamily="49" charset="0"/>
              </a:rPr>
              <a:t>}</a:t>
            </a:r>
          </a:p>
          <a:p>
            <a:pPr lvl="1"/>
            <a:r>
              <a:rPr lang="en-US" sz="1700" dirty="0">
                <a:solidFill>
                  <a:srgbClr val="0070C0"/>
                </a:solidFill>
                <a:latin typeface="Consolas" pitchFamily="49" charset="0"/>
                <a:cs typeface="Consolas" pitchFamily="49" charset="0"/>
              </a:rPr>
              <a:t>for</a:t>
            </a:r>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let</a:t>
            </a:r>
            <a:r>
              <a:rPr lang="en-US" sz="1700" dirty="0">
                <a:latin typeface="Consolas" pitchFamily="49" charset="0"/>
                <a:cs typeface="Consolas" pitchFamily="49" charset="0"/>
              </a:rPr>
              <a:t> entry </a:t>
            </a:r>
            <a:r>
              <a:rPr lang="en-US" sz="1700" dirty="0">
                <a:solidFill>
                  <a:srgbClr val="0070C0"/>
                </a:solidFill>
                <a:latin typeface="Consolas" pitchFamily="49" charset="0"/>
                <a:cs typeface="Consolas" pitchFamily="49" charset="0"/>
              </a:rPr>
              <a:t>of</a:t>
            </a:r>
            <a:r>
              <a:rPr lang="en-US" sz="1700" dirty="0">
                <a:latin typeface="Consolas" pitchFamily="49" charset="0"/>
                <a:cs typeface="Consolas" pitchFamily="49" charset="0"/>
              </a:rPr>
              <a:t> </a:t>
            </a:r>
            <a:r>
              <a:rPr lang="en-US" sz="1700" dirty="0" err="1">
                <a:latin typeface="Consolas" pitchFamily="49" charset="0"/>
                <a:cs typeface="Consolas" pitchFamily="49" charset="0"/>
              </a:rPr>
              <a:t>recipeMap</a:t>
            </a:r>
            <a:r>
              <a:rPr lang="en-US" sz="1700" dirty="0">
                <a:latin typeface="Consolas" pitchFamily="49" charset="0"/>
                <a:cs typeface="Consolas" pitchFamily="49" charset="0"/>
              </a:rPr>
              <a:t>) { // the same as of </a:t>
            </a:r>
            <a:r>
              <a:rPr lang="en-US" sz="1700" dirty="0" err="1">
                <a:latin typeface="Consolas" pitchFamily="49" charset="0"/>
                <a:cs typeface="Consolas" pitchFamily="49" charset="0"/>
              </a:rPr>
              <a:t>recipeMap.entries</a:t>
            </a:r>
            <a:r>
              <a:rPr lang="en-US" sz="1700" dirty="0">
                <a:latin typeface="Consolas" pitchFamily="49" charset="0"/>
                <a:cs typeface="Consolas" pitchFamily="49" charset="0"/>
              </a:rPr>
              <a:t>()</a:t>
            </a:r>
          </a:p>
          <a:p>
            <a:pPr lvl="1"/>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alert</a:t>
            </a:r>
            <a:r>
              <a:rPr lang="en-US" sz="1700" dirty="0">
                <a:latin typeface="Consolas" pitchFamily="49" charset="0"/>
                <a:cs typeface="Consolas" pitchFamily="49" charset="0"/>
              </a:rPr>
              <a:t>(entry); </a:t>
            </a:r>
            <a:r>
              <a:rPr lang="en-US" sz="1700" dirty="0">
                <a:solidFill>
                  <a:schemeClr val="bg1">
                    <a:lumMod val="50000"/>
                  </a:schemeClr>
                </a:solidFill>
                <a:latin typeface="Consolas" pitchFamily="49" charset="0"/>
                <a:cs typeface="Consolas" pitchFamily="49" charset="0"/>
              </a:rPr>
              <a:t>// cucumber,500 (and so on)</a:t>
            </a:r>
          </a:p>
          <a:p>
            <a:pPr lvl="1"/>
            <a:r>
              <a:rPr lang="en-US" sz="1700" dirty="0">
                <a:latin typeface="Consolas" pitchFamily="49" charset="0"/>
                <a:cs typeface="Consolas" pitchFamily="49" charset="0"/>
              </a:rPr>
              <a:t>}</a:t>
            </a:r>
            <a:endParaRPr lang="ru-RU" sz="17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46498"/>
            <a:ext cx="11565619" cy="525970"/>
          </a:xfrm>
        </p:spPr>
        <p:txBody>
          <a:bodyPr/>
          <a:lstStyle/>
          <a:p>
            <a:pPr lvl="1" algn="l" rtl="0">
              <a:lnSpc>
                <a:spcPct val="90000"/>
              </a:lnSpc>
              <a:spcBef>
                <a:spcPct val="0"/>
              </a:spcBef>
            </a:pPr>
            <a:r>
              <a:rPr lang="en-US" sz="3600" dirty="0">
                <a:latin typeface="Proxima Nova Black" panose="02000506030000020004" pitchFamily="2" charset="0"/>
              </a:rPr>
              <a:t>Collections. </a:t>
            </a:r>
            <a:r>
              <a:rPr lang="en-US" sz="3600" dirty="0">
                <a:latin typeface="Proxima Nova Black" charset="0"/>
              </a:rPr>
              <a:t>Iteration over Map </a:t>
            </a:r>
            <a:endParaRPr lang="en-US" sz="3600" b="1" dirty="0">
              <a:latin typeface="Proxima Nova Black" charset="0"/>
            </a:endParaRPr>
          </a:p>
        </p:txBody>
      </p:sp>
    </p:spTree>
    <p:extLst>
      <p:ext uri="{BB962C8B-B14F-4D97-AF65-F5344CB8AC3E}">
        <p14:creationId xmlns:p14="http://schemas.microsoft.com/office/powerpoint/2010/main" val="8149936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80000"/>
              </a:lnSpc>
              <a:buClr>
                <a:srgbClr val="CBCECE"/>
              </a:buClr>
              <a:defRPr/>
            </a:pPr>
            <a:r>
              <a:rPr lang="en-US" sz="2400" dirty="0">
                <a:hlinkClick r:id="rId2"/>
              </a:rPr>
              <a:t>https://understandinges6.denysdovhan.com/</a:t>
            </a:r>
            <a:endParaRPr lang="uk-UA" sz="2400" dirty="0">
              <a:hlinkClick r:id="rId3"/>
            </a:endParaRPr>
          </a:p>
          <a:p>
            <a:pPr>
              <a:lnSpc>
                <a:spcPct val="80000"/>
              </a:lnSpc>
              <a:buClr>
                <a:srgbClr val="CBCECE"/>
              </a:buClr>
              <a:defRPr/>
            </a:pPr>
            <a:r>
              <a:rPr lang="en-US" sz="2400" dirty="0">
                <a:hlinkClick r:id="rId4"/>
              </a:rPr>
              <a:t>https://css-tricks.com/lets-learn-es2015/</a:t>
            </a:r>
            <a:endParaRPr lang="en-US" sz="2400" dirty="0"/>
          </a:p>
          <a:p>
            <a:pPr>
              <a:lnSpc>
                <a:spcPct val="80000"/>
              </a:lnSpc>
              <a:buClr>
                <a:srgbClr val="CBCECE"/>
              </a:buClr>
              <a:defRPr/>
            </a:pPr>
            <a:r>
              <a:rPr lang="en-US" sz="2400" dirty="0">
                <a:hlinkClick r:id="rId5"/>
              </a:rPr>
              <a:t>https://ponyfoo.com/articles/es6</a:t>
            </a:r>
            <a:endParaRPr lang="en-US" sz="2400" dirty="0"/>
          </a:p>
          <a:p>
            <a:pPr>
              <a:lnSpc>
                <a:spcPct val="80000"/>
              </a:lnSpc>
              <a:buClr>
                <a:srgbClr val="CBCECE"/>
              </a:buClr>
              <a:defRPr/>
            </a:pPr>
            <a:endParaRPr lang="en-US" sz="2400" dirty="0"/>
          </a:p>
          <a:p>
            <a:pPr>
              <a:lnSpc>
                <a:spcPct val="80000"/>
              </a:lnSpc>
              <a:buClr>
                <a:srgbClr val="CBCECE"/>
              </a:buClr>
              <a:defRPr/>
            </a:pPr>
            <a:endParaRPr lang="en-US" sz="2400" dirty="0"/>
          </a:p>
          <a:p>
            <a:pPr>
              <a:lnSpc>
                <a:spcPct val="80000"/>
              </a:lnSpc>
              <a:buClr>
                <a:srgbClr val="CBCECE"/>
              </a:buClr>
              <a:defRPr/>
            </a:pPr>
            <a:endParaRPr lang="uk-UA" sz="2400" dirty="0"/>
          </a:p>
          <a:p>
            <a:pPr>
              <a:lnSpc>
                <a:spcPct val="80000"/>
              </a:lnSpc>
              <a:buClr>
                <a:srgbClr val="CBCECE"/>
              </a:buClr>
              <a:defRPr/>
            </a:pPr>
            <a:endParaRPr lang="en-US" sz="2400" dirty="0"/>
          </a:p>
          <a:p>
            <a:pPr>
              <a:lnSpc>
                <a:spcPct val="80000"/>
              </a:lnSpc>
              <a:buClr>
                <a:srgbClr val="CBCECE"/>
              </a:buClr>
              <a:defRPr/>
            </a:pPr>
            <a:endParaRPr lang="en-US" sz="2400" dirty="0"/>
          </a:p>
          <a:p>
            <a:pPr>
              <a:lnSpc>
                <a:spcPct val="80000"/>
              </a:lnSpc>
              <a:buClr>
                <a:srgbClr val="CBCECE"/>
              </a:buClr>
              <a:defRPr/>
            </a:pPr>
            <a:endParaRPr lang="en-US" sz="24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latin typeface="Proxima Nova Black" panose="02000506030000020004" pitchFamily="2" charset="0"/>
              </a:rPr>
              <a:t>Useful links</a:t>
            </a:r>
          </a:p>
        </p:txBody>
      </p:sp>
    </p:spTree>
    <p:extLst>
      <p:ext uri="{BB962C8B-B14F-4D97-AF65-F5344CB8AC3E}">
        <p14:creationId xmlns:p14="http://schemas.microsoft.com/office/powerpoint/2010/main" val="11609068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br>
              <a:rPr lang="en-US" dirty="0"/>
            </a:b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2225" y="1105896"/>
            <a:ext cx="11449249" cy="5635145"/>
          </a:xfrm>
        </p:spPr>
        <p:txBody>
          <a:bodyPr rtlCol="0">
            <a:noAutofit/>
          </a:bodyPr>
          <a:lstStyle/>
          <a:p>
            <a:pPr lvl="0">
              <a:spcAft>
                <a:spcPts val="1200"/>
              </a:spcAft>
            </a:pPr>
            <a:r>
              <a:rPr lang="en-US" sz="2400" dirty="0"/>
              <a:t>JavaScript language standard: </a:t>
            </a:r>
            <a:r>
              <a:rPr lang="en-US" sz="2400" b="1" dirty="0" err="1">
                <a:solidFill>
                  <a:srgbClr val="7030A0"/>
                </a:solidFill>
              </a:rPr>
              <a:t>EcmaScript</a:t>
            </a:r>
            <a:r>
              <a:rPr lang="en-US" sz="2400" dirty="0">
                <a:solidFill>
                  <a:srgbClr val="7030A0"/>
                </a:solidFill>
              </a:rPr>
              <a:t> </a:t>
            </a:r>
            <a:r>
              <a:rPr lang="en-US" sz="2400" dirty="0"/>
              <a:t>(ECMA-262)</a:t>
            </a:r>
          </a:p>
          <a:p>
            <a:pPr lvl="0">
              <a:spcAft>
                <a:spcPts val="1200"/>
              </a:spcAft>
            </a:pPr>
            <a:r>
              <a:rPr lang="en-US" sz="2400" dirty="0"/>
              <a:t>1995 to 2014: ES1 (1997), ES2 (1998), ES3 (1999) and ES5 (2009).</a:t>
            </a:r>
          </a:p>
          <a:p>
            <a:pPr lvl="0">
              <a:spcAft>
                <a:spcPts val="1200"/>
              </a:spcAft>
            </a:pPr>
            <a:r>
              <a:rPr lang="en-US" sz="2400" dirty="0"/>
              <a:t>From 2015 - a new significantly updated language standard (</a:t>
            </a:r>
            <a:r>
              <a:rPr lang="en-US" sz="2400" b="1" dirty="0">
                <a:solidFill>
                  <a:srgbClr val="7030A0"/>
                </a:solidFill>
              </a:rPr>
              <a:t>ES2015</a:t>
            </a:r>
            <a:r>
              <a:rPr lang="en-US" sz="2400" dirty="0"/>
              <a:t>) and new versions should be released annually.</a:t>
            </a:r>
          </a:p>
          <a:p>
            <a:pPr lvl="0">
              <a:spcAft>
                <a:spcPts val="1200"/>
              </a:spcAft>
            </a:pPr>
            <a:r>
              <a:rPr lang="en-US" sz="2400" dirty="0"/>
              <a:t>Web developers now do not have to rely on the support of all the features of the modern language standard in browsers, but use special tools that can convert the code written in the modern language (say ES2016) to some previous one (</a:t>
            </a:r>
            <a:r>
              <a:rPr lang="en-US" sz="2400" dirty="0" err="1"/>
              <a:t>eg</a:t>
            </a:r>
            <a:r>
              <a:rPr lang="en-US" sz="2400" dirty="0"/>
              <a:t> ES5).</a:t>
            </a:r>
            <a:endParaRPr lang="uk"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What is </a:t>
            </a:r>
            <a:r>
              <a:rPr lang="en-US" sz="3600" dirty="0" err="1">
                <a:latin typeface="Proxima Nova Black" charset="0"/>
              </a:rPr>
              <a:t>ECMAScript</a:t>
            </a:r>
            <a:r>
              <a:rPr lang="en-US" sz="3600" dirty="0">
                <a:latin typeface="Proxima Nova Black" charset="0"/>
              </a:rPr>
              <a:t> 6?</a:t>
            </a:r>
            <a:endParaRPr lang="en-US" sz="3600" b="1" dirty="0">
              <a:latin typeface="Proxima Nova Black" charset="0"/>
            </a:endParaRPr>
          </a:p>
        </p:txBody>
      </p:sp>
    </p:spTree>
    <p:extLst>
      <p:ext uri="{BB962C8B-B14F-4D97-AF65-F5344CB8AC3E}">
        <p14:creationId xmlns:p14="http://schemas.microsoft.com/office/powerpoint/2010/main" val="3552412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301246"/>
            <a:ext cx="11565619" cy="525970"/>
          </a:xfrm>
        </p:spPr>
        <p:txBody>
          <a:bodyPr/>
          <a:lstStyle/>
          <a:p>
            <a:pPr marL="0" lvl="1"/>
            <a:r>
              <a:rPr lang="en-US" sz="3600" dirty="0">
                <a:latin typeface="Proxima Nova Black" charset="0"/>
              </a:rPr>
              <a:t>What is new in ECMASCRIPT 2015?</a:t>
            </a:r>
            <a:endParaRPr lang="en-US" sz="3600" dirty="0">
              <a:latin typeface="Proxima Nova Black" charset="0"/>
              <a:cs typeface="Arial" panose="020B0604020202020204" pitchFamily="34" charset="0"/>
            </a:endParaRPr>
          </a:p>
        </p:txBody>
      </p:sp>
      <p:sp>
        <p:nvSpPr>
          <p:cNvPr id="2" name="Прямоугольник 1"/>
          <p:cNvSpPr/>
          <p:nvPr/>
        </p:nvSpPr>
        <p:spPr>
          <a:xfrm>
            <a:off x="432390" y="1064106"/>
            <a:ext cx="11412280" cy="5262979"/>
          </a:xfrm>
          <a:prstGeom prst="rect">
            <a:avLst/>
          </a:prstGeom>
        </p:spPr>
        <p:txBody>
          <a:bodyPr wrap="square">
            <a:spAutoFit/>
          </a:bodyPr>
          <a:lstStyle/>
          <a:p>
            <a:pPr marL="363538" indent="-363538">
              <a:buClr>
                <a:schemeClr val="tx1">
                  <a:lumMod val="50000"/>
                  <a:lumOff val="50000"/>
                </a:schemeClr>
              </a:buClr>
              <a:buFont typeface="Wingdings" pitchFamily="2" charset="2"/>
              <a:buChar char="Ø"/>
            </a:pPr>
            <a:r>
              <a:rPr lang="en-US" sz="2400" dirty="0"/>
              <a:t>Scoping (Block-Scoped Variables, Block-Scoped Variables)</a:t>
            </a:r>
          </a:p>
          <a:p>
            <a:pPr marL="363538" indent="-363538">
              <a:buClr>
                <a:schemeClr val="tx1">
                  <a:lumMod val="50000"/>
                  <a:lumOff val="50000"/>
                </a:schemeClr>
              </a:buClr>
              <a:buFont typeface="Wingdings" pitchFamily="2" charset="2"/>
              <a:buChar char="Ø"/>
            </a:pPr>
            <a:r>
              <a:rPr lang="en-US" sz="2400" dirty="0"/>
              <a:t>Arrow Functions</a:t>
            </a:r>
          </a:p>
          <a:p>
            <a:pPr marL="363538" indent="-363538">
              <a:buClr>
                <a:schemeClr val="tx1">
                  <a:lumMod val="50000"/>
                  <a:lumOff val="50000"/>
                </a:schemeClr>
              </a:buClr>
              <a:buFont typeface="Wingdings" pitchFamily="2" charset="2"/>
              <a:buChar char="Ø"/>
            </a:pPr>
            <a:r>
              <a:rPr lang="en-US" sz="2400" dirty="0"/>
              <a:t>Extended Parameter Handling (Default Parameter Value, Rest Parameter, Spread Operator)</a:t>
            </a:r>
          </a:p>
          <a:p>
            <a:pPr marL="363538" indent="-363538">
              <a:buClr>
                <a:schemeClr val="tx1">
                  <a:lumMod val="50000"/>
                  <a:lumOff val="50000"/>
                </a:schemeClr>
              </a:buClr>
              <a:buFont typeface="Wingdings" pitchFamily="2" charset="2"/>
              <a:buChar char="Ø"/>
            </a:pPr>
            <a:r>
              <a:rPr lang="en-US" sz="2400" dirty="0"/>
              <a:t>Template Literals</a:t>
            </a:r>
          </a:p>
          <a:p>
            <a:pPr marL="363538" indent="-363538">
              <a:buClr>
                <a:schemeClr val="tx1">
                  <a:lumMod val="50000"/>
                  <a:lumOff val="50000"/>
                </a:schemeClr>
              </a:buClr>
              <a:buFont typeface="Wingdings" pitchFamily="2" charset="2"/>
              <a:buChar char="Ø"/>
            </a:pPr>
            <a:r>
              <a:rPr lang="en-US" sz="2400" dirty="0"/>
              <a:t>Enhanced Regular Expression</a:t>
            </a:r>
          </a:p>
          <a:p>
            <a:pPr marL="363538" indent="-363538">
              <a:buClr>
                <a:schemeClr val="tx1">
                  <a:lumMod val="50000"/>
                  <a:lumOff val="50000"/>
                </a:schemeClr>
              </a:buClr>
              <a:buFont typeface="Wingdings" pitchFamily="2" charset="2"/>
              <a:buChar char="Ø"/>
            </a:pPr>
            <a:r>
              <a:rPr lang="en-US" sz="2400" dirty="0" err="1"/>
              <a:t>Destructuring</a:t>
            </a:r>
            <a:r>
              <a:rPr lang="en-US" sz="2400" dirty="0"/>
              <a:t> Assignment</a:t>
            </a:r>
          </a:p>
          <a:p>
            <a:pPr marL="363538" indent="-363538">
              <a:buClr>
                <a:schemeClr val="tx1">
                  <a:lumMod val="50000"/>
                  <a:lumOff val="50000"/>
                </a:schemeClr>
              </a:buClr>
              <a:buFont typeface="Wingdings" pitchFamily="2" charset="2"/>
              <a:buChar char="Ø"/>
            </a:pPr>
            <a:r>
              <a:rPr lang="en-US" sz="2400" dirty="0"/>
              <a:t>Modules</a:t>
            </a:r>
          </a:p>
          <a:p>
            <a:pPr marL="363538" indent="-363538">
              <a:buClr>
                <a:schemeClr val="tx1">
                  <a:lumMod val="50000"/>
                  <a:lumOff val="50000"/>
                </a:schemeClr>
              </a:buClr>
              <a:buFont typeface="Wingdings" pitchFamily="2" charset="2"/>
              <a:buChar char="Ø"/>
            </a:pPr>
            <a:r>
              <a:rPr lang="en-US" sz="2400" dirty="0"/>
              <a:t>Classes</a:t>
            </a:r>
          </a:p>
          <a:p>
            <a:pPr marL="363538" indent="-363538">
              <a:buClr>
                <a:schemeClr val="tx1">
                  <a:lumMod val="50000"/>
                  <a:lumOff val="50000"/>
                </a:schemeClr>
              </a:buClr>
              <a:buFont typeface="Wingdings" pitchFamily="2" charset="2"/>
              <a:buChar char="Ø"/>
            </a:pPr>
            <a:r>
              <a:rPr lang="en-US" sz="2400" dirty="0"/>
              <a:t>Symbol Type</a:t>
            </a:r>
          </a:p>
          <a:p>
            <a:pPr marL="363538" indent="-363538">
              <a:buClr>
                <a:schemeClr val="tx1">
                  <a:lumMod val="50000"/>
                  <a:lumOff val="50000"/>
                </a:schemeClr>
              </a:buClr>
              <a:buFont typeface="Wingdings" pitchFamily="2" charset="2"/>
              <a:buChar char="Ø"/>
            </a:pPr>
            <a:r>
              <a:rPr lang="en-US" sz="2400" dirty="0"/>
              <a:t>Iterators</a:t>
            </a:r>
          </a:p>
          <a:p>
            <a:pPr marL="363538" indent="-363538">
              <a:buClr>
                <a:schemeClr val="tx1">
                  <a:lumMod val="50000"/>
                  <a:lumOff val="50000"/>
                </a:schemeClr>
              </a:buClr>
              <a:buFont typeface="Wingdings" pitchFamily="2" charset="2"/>
              <a:buChar char="Ø"/>
            </a:pPr>
            <a:r>
              <a:rPr lang="en-US" sz="2400" dirty="0"/>
              <a:t>Generators</a:t>
            </a:r>
          </a:p>
          <a:p>
            <a:pPr marL="363538" indent="-363538">
              <a:buClr>
                <a:schemeClr val="tx1">
                  <a:lumMod val="50000"/>
                  <a:lumOff val="50000"/>
                </a:schemeClr>
              </a:buClr>
              <a:buFont typeface="Wingdings" pitchFamily="2" charset="2"/>
              <a:buChar char="Ø"/>
            </a:pPr>
            <a:r>
              <a:rPr lang="en-US" sz="2400" dirty="0"/>
              <a:t>Promises</a:t>
            </a:r>
          </a:p>
          <a:p>
            <a:pPr marL="363538" indent="-363538">
              <a:buClr>
                <a:schemeClr val="tx1">
                  <a:lumMod val="50000"/>
                  <a:lumOff val="50000"/>
                </a:schemeClr>
              </a:buClr>
              <a:buFont typeface="Wingdings" pitchFamily="2" charset="2"/>
              <a:buChar char="Ø"/>
            </a:pPr>
            <a:r>
              <a:rPr lang="en-US" sz="2400" dirty="0"/>
              <a:t>Map/Set &amp; </a:t>
            </a:r>
            <a:r>
              <a:rPr lang="en-US" sz="2400" dirty="0" err="1"/>
              <a:t>WeakMap</a:t>
            </a:r>
            <a:r>
              <a:rPr lang="en-US" sz="2400" dirty="0"/>
              <a:t>/</a:t>
            </a:r>
            <a:r>
              <a:rPr lang="en-US" sz="2400" dirty="0" err="1"/>
              <a:t>WeakSet</a:t>
            </a:r>
            <a:endParaRPr lang="ru-RU" sz="2400" dirty="0"/>
          </a:p>
        </p:txBody>
      </p:sp>
    </p:spTree>
    <p:extLst>
      <p:ext uri="{BB962C8B-B14F-4D97-AF65-F5344CB8AC3E}">
        <p14:creationId xmlns:p14="http://schemas.microsoft.com/office/powerpoint/2010/main" val="2425173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82772" y="1005674"/>
            <a:ext cx="11304667" cy="5635145"/>
          </a:xfrm>
        </p:spPr>
        <p:txBody>
          <a:bodyPr rtlCol="0">
            <a:noAutofit/>
          </a:bodyPr>
          <a:lstStyle/>
          <a:p>
            <a:r>
              <a:rPr lang="en-US" sz="2400" dirty="0"/>
              <a:t>Babel.JS is a </a:t>
            </a:r>
            <a:r>
              <a:rPr lang="en-US" sz="2400" dirty="0" err="1"/>
              <a:t>transpiler</a:t>
            </a:r>
            <a:r>
              <a:rPr lang="en-US" sz="2400" dirty="0"/>
              <a:t> that rewrites the code on ES-2015 to code based on the previous ES5 standard.</a:t>
            </a:r>
          </a:p>
          <a:p>
            <a:pPr>
              <a:spcBef>
                <a:spcPts val="0"/>
              </a:spcBef>
            </a:pPr>
            <a:endParaRPr lang="en-US" sz="2400" dirty="0"/>
          </a:p>
          <a:p>
            <a:r>
              <a:rPr lang="en-US" sz="2400" dirty="0"/>
              <a:t>   Installation</a:t>
            </a:r>
            <a:r>
              <a:rPr lang="en-US" sz="1800" dirty="0"/>
              <a:t>:</a:t>
            </a:r>
          </a:p>
          <a:p>
            <a:pPr marL="457156" lvl="1"/>
            <a:r>
              <a:rPr lang="uk-UA" sz="2000" dirty="0">
                <a:latin typeface="Consolas" panose="020B0609020204030204" pitchFamily="49" charset="0"/>
              </a:rPr>
              <a:t>		</a:t>
            </a:r>
            <a:r>
              <a:rPr lang="en-US" sz="2000" dirty="0">
                <a:latin typeface="Consolas" panose="020B0609020204030204" pitchFamily="49" charset="0"/>
              </a:rPr>
              <a:t>   </a:t>
            </a:r>
            <a:r>
              <a:rPr lang="en-US" sz="2000" dirty="0" err="1">
                <a:latin typeface="Consolas" panose="020B0609020204030204" pitchFamily="49" charset="0"/>
              </a:rPr>
              <a:t>npm</a:t>
            </a:r>
            <a:r>
              <a:rPr lang="en-US" sz="2000" dirty="0">
                <a:latin typeface="Consolas" panose="020B0609020204030204" pitchFamily="49" charset="0"/>
              </a:rPr>
              <a:t> install --save-</a:t>
            </a:r>
            <a:r>
              <a:rPr lang="en-US" sz="2000" dirty="0" err="1">
                <a:latin typeface="Consolas" panose="020B0609020204030204" pitchFamily="49" charset="0"/>
              </a:rPr>
              <a:t>dev</a:t>
            </a:r>
            <a:r>
              <a:rPr lang="en-US" sz="2000" dirty="0">
                <a:latin typeface="Consolas" panose="020B0609020204030204" pitchFamily="49" charset="0"/>
              </a:rPr>
              <a:t> babel-cli babel-preset-</a:t>
            </a:r>
            <a:r>
              <a:rPr lang="en-US" sz="2000" dirty="0" err="1">
                <a:latin typeface="Consolas" panose="020B0609020204030204" pitchFamily="49" charset="0"/>
              </a:rPr>
              <a:t>env</a:t>
            </a:r>
            <a:endParaRPr lang="en-US" sz="2000" dirty="0">
              <a:latin typeface="Consolas" panose="020B0609020204030204" pitchFamily="49" charset="0"/>
            </a:endParaRPr>
          </a:p>
          <a:p>
            <a:pPr marL="457156" lvl="1"/>
            <a:endParaRPr lang="en-US" sz="2400" dirty="0"/>
          </a:p>
          <a:p>
            <a:pPr marL="228578" lvl="1" indent="0">
              <a:buNone/>
            </a:pPr>
            <a:r>
              <a:rPr lang="en-US" sz="2400" dirty="0"/>
              <a:t>Launching:</a:t>
            </a:r>
            <a:endParaRPr lang="uk-UA" sz="2400" dirty="0">
              <a:latin typeface="Consolas" panose="020B0609020204030204" pitchFamily="49" charset="0"/>
            </a:endParaRPr>
          </a:p>
          <a:p>
            <a:pPr marL="457156" lvl="1"/>
            <a:r>
              <a:rPr lang="uk-UA" sz="2000" dirty="0">
                <a:latin typeface="Consolas" panose="020B0609020204030204" pitchFamily="49" charset="0"/>
              </a:rPr>
              <a:t>		   </a:t>
            </a:r>
            <a:r>
              <a:rPr lang="en-US" sz="2000" dirty="0" err="1">
                <a:latin typeface="Consolas" panose="020B0609020204030204" pitchFamily="49" charset="0"/>
              </a:rPr>
              <a:t>npm</a:t>
            </a:r>
            <a:r>
              <a:rPr lang="en-US" sz="2000" dirty="0">
                <a:latin typeface="Consolas" panose="020B0609020204030204" pitchFamily="49" charset="0"/>
              </a:rPr>
              <a:t> run babel</a:t>
            </a:r>
          </a:p>
          <a:p>
            <a:pPr marL="457156" lvl="1"/>
            <a:endParaRPr lang="ru-RU"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76450" y="173650"/>
            <a:ext cx="11705194" cy="525970"/>
          </a:xfrm>
        </p:spPr>
        <p:txBody>
          <a:bodyPr/>
          <a:lstStyle/>
          <a:p>
            <a:pPr marL="0" lvl="1"/>
            <a:r>
              <a:rPr lang="uk" sz="3600" b="1" dirty="0">
                <a:latin typeface="Proxima Nova Black" panose="02000506030000020004" pitchFamily="2" charset="0"/>
              </a:rPr>
              <a:t>babel.js</a:t>
            </a:r>
            <a:endParaRPr lang="en-US" sz="3600" dirty="0">
              <a:latin typeface="Proxima Nova Black" panose="02000506030000020004" pitchFamily="2" charset="0"/>
              <a:cs typeface="Arial" panose="020B0604020202020204" pitchFamily="34" charset="0"/>
            </a:endParaRPr>
          </a:p>
        </p:txBody>
      </p:sp>
      <p:pic>
        <p:nvPicPr>
          <p:cNvPr id="4" name="Shape 87"/>
          <p:cNvPicPr preferRelativeResize="0"/>
          <p:nvPr/>
        </p:nvPicPr>
        <p:blipFill>
          <a:blip r:embed="rId3">
            <a:alphaModFix/>
          </a:blip>
          <a:stretch>
            <a:fillRect/>
          </a:stretch>
        </p:blipFill>
        <p:spPr>
          <a:xfrm>
            <a:off x="10445051" y="0"/>
            <a:ext cx="1731670" cy="1314450"/>
          </a:xfrm>
          <a:prstGeom prst="rect">
            <a:avLst/>
          </a:prstGeom>
          <a:noFill/>
          <a:ln>
            <a:noFill/>
          </a:ln>
        </p:spPr>
      </p:pic>
      <p:sp>
        <p:nvSpPr>
          <p:cNvPr id="5" name="Rectangle 1"/>
          <p:cNvSpPr>
            <a:spLocks noChangeArrowheads="1"/>
          </p:cNvSpPr>
          <p:nvPr/>
        </p:nvSpPr>
        <p:spPr bwMode="auto">
          <a:xfrm>
            <a:off x="941179" y="4770395"/>
            <a:ext cx="4039383" cy="646331"/>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uk-UA" altLang="uk-UA" b="1" i="0" u="none" strike="noStrike" cap="none" normalizeH="0" baseline="0" dirty="0" err="1">
                <a:ln>
                  <a:noFill/>
                </a:ln>
                <a:solidFill>
                  <a:srgbClr val="000080"/>
                </a:solidFill>
                <a:effectLst/>
                <a:latin typeface="Consolas" panose="020B0609020204030204" pitchFamily="49" charset="0"/>
                <a:cs typeface="Courier New" panose="02070309020205020404" pitchFamily="49" charset="0"/>
              </a:rPr>
              <a:t>const</a:t>
            </a:r>
            <a:r>
              <a:rPr kumimoji="0" lang="uk-UA" altLang="uk-UA" b="1"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 </a:t>
            </a:r>
            <a:r>
              <a:rPr kumimoji="0" lang="uk-UA" altLang="uk-UA" b="1" i="1" u="none" strike="noStrike" cap="none" normalizeH="0" baseline="0" dirty="0" err="1">
                <a:ln>
                  <a:noFill/>
                </a:ln>
                <a:solidFill>
                  <a:srgbClr val="660E7A"/>
                </a:solidFill>
                <a:effectLst/>
                <a:latin typeface="Consolas" panose="020B0609020204030204" pitchFamily="49" charset="0"/>
                <a:cs typeface="Courier New" panose="02070309020205020404" pitchFamily="49" charset="0"/>
              </a:rPr>
              <a:t>message</a:t>
            </a:r>
            <a:r>
              <a:rPr kumimoji="0" lang="uk-UA" altLang="uk-UA" b="1" i="1" u="none" strike="noStrike" cap="none" normalizeH="0" baseline="0" dirty="0">
                <a:ln>
                  <a:noFill/>
                </a:ln>
                <a:solidFill>
                  <a:srgbClr val="660E7A"/>
                </a:solidFill>
                <a:effectLst/>
                <a:latin typeface="Consolas" panose="020B0609020204030204" pitchFamily="49" charset="0"/>
                <a:cs typeface="Courier New" panose="02070309020205020404" pitchFamily="49" charset="0"/>
              </a:rPr>
              <a:t> </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uk-UA" altLang="uk-UA" b="1" i="0" u="none" strike="noStrike" cap="none" normalizeH="0" baseline="0" dirty="0">
                <a:ln>
                  <a:noFill/>
                </a:ln>
                <a:solidFill>
                  <a:srgbClr val="008000"/>
                </a:solidFill>
                <a:effectLst/>
                <a:latin typeface="Consolas" panose="020B0609020204030204" pitchFamily="49" charset="0"/>
                <a:cs typeface="Courier New" panose="02070309020205020404" pitchFamily="49" charset="0"/>
              </a:rPr>
              <a:t>`</a:t>
            </a:r>
            <a:r>
              <a:rPr kumimoji="0" lang="uk-UA" altLang="uk-UA" b="1" i="0" u="none" strike="noStrike" cap="none" normalizeH="0" baseline="0" dirty="0" err="1">
                <a:ln>
                  <a:noFill/>
                </a:ln>
                <a:solidFill>
                  <a:srgbClr val="008000"/>
                </a:solidFill>
                <a:effectLst/>
                <a:latin typeface="Consolas" panose="020B0609020204030204" pitchFamily="49" charset="0"/>
                <a:cs typeface="Courier New" panose="02070309020205020404" pitchFamily="49" charset="0"/>
              </a:rPr>
              <a:t>Hello</a:t>
            </a:r>
            <a:r>
              <a:rPr kumimoji="0" lang="uk-UA" altLang="uk-UA" b="1" i="0" u="none" strike="noStrike" cap="none" normalizeH="0" baseline="0" dirty="0">
                <a:ln>
                  <a:noFill/>
                </a:ln>
                <a:solidFill>
                  <a:srgbClr val="008000"/>
                </a:solidFill>
                <a:effectLst/>
                <a:latin typeface="Consolas" panose="020B0609020204030204" pitchFamily="49" charset="0"/>
                <a:cs typeface="Courier New" panose="02070309020205020404" pitchFamily="49" charset="0"/>
              </a:rPr>
              <a:t> </a:t>
            </a:r>
            <a:r>
              <a:rPr kumimoji="0" lang="uk-UA" altLang="uk-UA" b="1" i="0" u="none" strike="noStrike" cap="none" normalizeH="0" baseline="0" dirty="0" err="1">
                <a:ln>
                  <a:noFill/>
                </a:ln>
                <a:solidFill>
                  <a:srgbClr val="008000"/>
                </a:solidFill>
                <a:effectLst/>
                <a:latin typeface="Consolas" panose="020B0609020204030204" pitchFamily="49" charset="0"/>
                <a:cs typeface="Courier New" panose="02070309020205020404" pitchFamily="49" charset="0"/>
              </a:rPr>
              <a:t>World</a:t>
            </a:r>
            <a:r>
              <a:rPr kumimoji="0" lang="uk-UA" altLang="uk-UA" b="1" i="0" u="none" strike="noStrike" cap="none" normalizeH="0" baseline="0" dirty="0">
                <a:ln>
                  <a:noFill/>
                </a:ln>
                <a:solidFill>
                  <a:srgbClr val="008000"/>
                </a:solidFill>
                <a:effectLst/>
                <a:latin typeface="Consolas" panose="020B0609020204030204" pitchFamily="49" charset="0"/>
                <a:cs typeface="Courier New" panose="02070309020205020404" pitchFamily="49" charset="0"/>
              </a:rPr>
              <a:t>`</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b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uk-UA" altLang="uk-UA" b="1" i="0" u="none" strike="noStrike" cap="none" normalizeH="0" baseline="0" dirty="0">
                <a:ln>
                  <a:noFill/>
                </a:ln>
                <a:solidFill>
                  <a:srgbClr val="660E7A"/>
                </a:solidFill>
                <a:effectLst/>
                <a:latin typeface="Consolas" panose="020B0609020204030204" pitchFamily="49" charset="0"/>
                <a:cs typeface="Courier New" panose="02070309020205020404" pitchFamily="49" charset="0"/>
              </a:rPr>
              <a:t>console</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uk-UA" altLang="uk-UA" b="0" i="0" u="none" strike="noStrike" cap="none" normalizeH="0" baseline="0" dirty="0">
                <a:ln>
                  <a:noFill/>
                </a:ln>
                <a:solidFill>
                  <a:srgbClr val="7A7A43"/>
                </a:solidFill>
                <a:effectLst/>
                <a:latin typeface="Consolas" panose="020B0609020204030204" pitchFamily="49" charset="0"/>
                <a:cs typeface="Courier New" panose="02070309020205020404" pitchFamily="49" charset="0"/>
              </a:rPr>
              <a:t>log</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uk-UA" altLang="uk-UA" b="1" i="1" u="none" strike="noStrike" cap="none" normalizeH="0" baseline="0" dirty="0" err="1">
                <a:ln>
                  <a:noFill/>
                </a:ln>
                <a:solidFill>
                  <a:srgbClr val="660E7A"/>
                </a:solidFill>
                <a:effectLst/>
                <a:latin typeface="Consolas" panose="020B0609020204030204" pitchFamily="49" charset="0"/>
                <a:cs typeface="Courier New" panose="02070309020205020404" pitchFamily="49" charset="0"/>
              </a:rPr>
              <a:t>message</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endParaRPr lang="en-US" altLang="uk-UA" dirty="0">
              <a:solidFill>
                <a:srgbClr val="000000"/>
              </a:solidFill>
              <a:latin typeface="Consolas" panose="020B0609020204030204" pitchFamily="49" charset="0"/>
              <a:cs typeface="Courier New" panose="02070309020205020404" pitchFamily="49" charset="0"/>
            </a:endParaRPr>
          </a:p>
        </p:txBody>
      </p:sp>
      <p:sp>
        <p:nvSpPr>
          <p:cNvPr id="6" name="Rectangle 4"/>
          <p:cNvSpPr/>
          <p:nvPr/>
        </p:nvSpPr>
        <p:spPr>
          <a:xfrm>
            <a:off x="941179" y="4420772"/>
            <a:ext cx="1801906" cy="34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dirty="0" err="1"/>
              <a:t>src</a:t>
            </a:r>
            <a:r>
              <a:rPr lang="en-US" sz="2000" dirty="0"/>
              <a:t>/test.js:</a:t>
            </a:r>
            <a:endParaRPr lang="uk-UA" sz="2000" dirty="0"/>
          </a:p>
        </p:txBody>
      </p:sp>
      <p:sp>
        <p:nvSpPr>
          <p:cNvPr id="7" name="Rectangle 2"/>
          <p:cNvSpPr>
            <a:spLocks noChangeArrowheads="1"/>
          </p:cNvSpPr>
          <p:nvPr/>
        </p:nvSpPr>
        <p:spPr bwMode="auto">
          <a:xfrm>
            <a:off x="7412195" y="4622759"/>
            <a:ext cx="3901108" cy="1200329"/>
          </a:xfrm>
          <a:prstGeom prst="rect">
            <a:avLst/>
          </a:prstGeom>
          <a:solidFill>
            <a:srgbClr val="FF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uk-UA" altLang="uk-UA" b="1" i="0" u="none" strike="noStrike" cap="none" normalizeH="0" baseline="0" dirty="0">
                <a:ln>
                  <a:noFill/>
                </a:ln>
                <a:solidFill>
                  <a:srgbClr val="008000"/>
                </a:solidFill>
                <a:effectLst/>
                <a:latin typeface="Consolas" panose="020B0609020204030204" pitchFamily="49" charset="0"/>
                <a:cs typeface="Courier New" panose="02070309020205020404" pitchFamily="49" charset="0"/>
              </a:rPr>
              <a:t>"</a:t>
            </a:r>
            <a:r>
              <a:rPr kumimoji="0" lang="uk-UA" altLang="uk-UA" b="1" i="0" u="none" strike="noStrike" cap="none" normalizeH="0" baseline="0" dirty="0" err="1">
                <a:ln>
                  <a:noFill/>
                </a:ln>
                <a:solidFill>
                  <a:srgbClr val="008000"/>
                </a:solidFill>
                <a:effectLst/>
                <a:latin typeface="Consolas" panose="020B0609020204030204" pitchFamily="49" charset="0"/>
                <a:cs typeface="Courier New" panose="02070309020205020404" pitchFamily="49" charset="0"/>
              </a:rPr>
              <a:t>use</a:t>
            </a:r>
            <a:r>
              <a:rPr kumimoji="0" lang="uk-UA" altLang="uk-UA" b="1" i="0" u="none" strike="noStrike" cap="none" normalizeH="0" baseline="0" dirty="0">
                <a:ln>
                  <a:noFill/>
                </a:ln>
                <a:solidFill>
                  <a:srgbClr val="008000"/>
                </a:solidFill>
                <a:effectLst/>
                <a:latin typeface="Consolas" panose="020B0609020204030204" pitchFamily="49" charset="0"/>
                <a:cs typeface="Courier New" panose="02070309020205020404" pitchFamily="49" charset="0"/>
              </a:rPr>
              <a:t> </a:t>
            </a:r>
            <a:r>
              <a:rPr kumimoji="0" lang="uk-UA" altLang="uk-UA" b="1" i="0" u="none" strike="noStrike" cap="none" normalizeH="0" baseline="0" dirty="0" err="1">
                <a:ln>
                  <a:noFill/>
                </a:ln>
                <a:solidFill>
                  <a:srgbClr val="008000"/>
                </a:solidFill>
                <a:effectLst/>
                <a:latin typeface="Consolas" panose="020B0609020204030204" pitchFamily="49" charset="0"/>
                <a:cs typeface="Courier New" panose="02070309020205020404" pitchFamily="49" charset="0"/>
              </a:rPr>
              <a:t>strict</a:t>
            </a:r>
            <a:r>
              <a:rPr kumimoji="0" lang="uk-UA" altLang="uk-UA" b="1" i="0" u="none" strike="noStrike" cap="none" normalizeH="0" baseline="0" dirty="0">
                <a:ln>
                  <a:noFill/>
                </a:ln>
                <a:solidFill>
                  <a:srgbClr val="008000"/>
                </a:solidFill>
                <a:effectLst/>
                <a:latin typeface="Consolas" panose="020B0609020204030204" pitchFamily="49" charset="0"/>
                <a:cs typeface="Courier New" panose="02070309020205020404" pitchFamily="49" charset="0"/>
              </a:rPr>
              <a:t>"</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b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b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uk-UA" altLang="uk-UA" b="1" i="0" u="none" strike="noStrike" cap="none" normalizeH="0" baseline="0" dirty="0" err="1">
                <a:ln>
                  <a:noFill/>
                </a:ln>
                <a:solidFill>
                  <a:srgbClr val="000080"/>
                </a:solidFill>
                <a:effectLst/>
                <a:latin typeface="Consolas" panose="020B0609020204030204" pitchFamily="49" charset="0"/>
                <a:cs typeface="Courier New" panose="02070309020205020404" pitchFamily="49" charset="0"/>
              </a:rPr>
              <a:t>var</a:t>
            </a:r>
            <a:r>
              <a:rPr kumimoji="0" lang="uk-UA" altLang="uk-UA" b="1" i="0" u="none" strike="noStrike" cap="none" normalizeH="0" baseline="0" dirty="0">
                <a:ln>
                  <a:noFill/>
                </a:ln>
                <a:solidFill>
                  <a:srgbClr val="000080"/>
                </a:solidFill>
                <a:effectLst/>
                <a:latin typeface="Consolas" panose="020B0609020204030204" pitchFamily="49" charset="0"/>
                <a:cs typeface="Courier New" panose="02070309020205020404" pitchFamily="49" charset="0"/>
              </a:rPr>
              <a:t> </a:t>
            </a:r>
            <a:r>
              <a:rPr kumimoji="0" lang="uk-UA" altLang="uk-UA" b="1" i="1" u="none" strike="noStrike" cap="none" normalizeH="0" baseline="0" dirty="0" err="1">
                <a:ln>
                  <a:noFill/>
                </a:ln>
                <a:solidFill>
                  <a:srgbClr val="660E7A"/>
                </a:solidFill>
                <a:effectLst/>
                <a:latin typeface="Consolas" panose="020B0609020204030204" pitchFamily="49" charset="0"/>
                <a:cs typeface="Courier New" panose="02070309020205020404" pitchFamily="49" charset="0"/>
              </a:rPr>
              <a:t>message</a:t>
            </a:r>
            <a:r>
              <a:rPr kumimoji="0" lang="uk-UA" altLang="uk-UA" b="1" i="1" u="none" strike="noStrike" cap="none" normalizeH="0" baseline="0" dirty="0">
                <a:ln>
                  <a:noFill/>
                </a:ln>
                <a:solidFill>
                  <a:srgbClr val="660E7A"/>
                </a:solidFill>
                <a:effectLst/>
                <a:latin typeface="Consolas" panose="020B0609020204030204" pitchFamily="49" charset="0"/>
                <a:cs typeface="Courier New" panose="02070309020205020404" pitchFamily="49" charset="0"/>
              </a:rPr>
              <a:t> </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uk-UA" altLang="uk-UA" b="1" i="0" u="none" strike="noStrike" cap="none" normalizeH="0" baseline="0" dirty="0">
                <a:ln>
                  <a:noFill/>
                </a:ln>
                <a:solidFill>
                  <a:srgbClr val="008000"/>
                </a:solidFill>
                <a:effectLst/>
                <a:latin typeface="Consolas" panose="020B0609020204030204" pitchFamily="49" charset="0"/>
                <a:cs typeface="Courier New" panose="02070309020205020404" pitchFamily="49" charset="0"/>
              </a:rPr>
              <a:t>"</a:t>
            </a:r>
            <a:r>
              <a:rPr kumimoji="0" lang="uk-UA" altLang="uk-UA" b="1" i="0" u="none" strike="noStrike" cap="none" normalizeH="0" baseline="0" dirty="0" err="1">
                <a:ln>
                  <a:noFill/>
                </a:ln>
                <a:solidFill>
                  <a:srgbClr val="008000"/>
                </a:solidFill>
                <a:effectLst/>
                <a:latin typeface="Consolas" panose="020B0609020204030204" pitchFamily="49" charset="0"/>
                <a:cs typeface="Courier New" panose="02070309020205020404" pitchFamily="49" charset="0"/>
              </a:rPr>
              <a:t>Hello</a:t>
            </a:r>
            <a:r>
              <a:rPr kumimoji="0" lang="uk-UA" altLang="uk-UA" b="1" i="0" u="none" strike="noStrike" cap="none" normalizeH="0" baseline="0" dirty="0">
                <a:ln>
                  <a:noFill/>
                </a:ln>
                <a:solidFill>
                  <a:srgbClr val="008000"/>
                </a:solidFill>
                <a:effectLst/>
                <a:latin typeface="Consolas" panose="020B0609020204030204" pitchFamily="49" charset="0"/>
                <a:cs typeface="Courier New" panose="02070309020205020404" pitchFamily="49" charset="0"/>
              </a:rPr>
              <a:t> </a:t>
            </a:r>
            <a:r>
              <a:rPr kumimoji="0" lang="uk-UA" altLang="uk-UA" b="1" i="0" u="none" strike="noStrike" cap="none" normalizeH="0" baseline="0" dirty="0" err="1">
                <a:ln>
                  <a:noFill/>
                </a:ln>
                <a:solidFill>
                  <a:srgbClr val="008000"/>
                </a:solidFill>
                <a:effectLst/>
                <a:latin typeface="Consolas" panose="020B0609020204030204" pitchFamily="49" charset="0"/>
                <a:cs typeface="Courier New" panose="02070309020205020404" pitchFamily="49" charset="0"/>
              </a:rPr>
              <a:t>World</a:t>
            </a:r>
            <a:r>
              <a:rPr kumimoji="0" lang="uk-UA" altLang="uk-UA" b="1" i="0" u="none" strike="noStrike" cap="none" normalizeH="0" baseline="0" dirty="0">
                <a:ln>
                  <a:noFill/>
                </a:ln>
                <a:solidFill>
                  <a:srgbClr val="008000"/>
                </a:solidFill>
                <a:effectLst/>
                <a:latin typeface="Consolas" panose="020B0609020204030204" pitchFamily="49" charset="0"/>
                <a:cs typeface="Courier New" panose="02070309020205020404" pitchFamily="49" charset="0"/>
              </a:rPr>
              <a:t>"</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b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br>
            <a:r>
              <a:rPr kumimoji="0" lang="uk-UA" altLang="uk-UA" b="1" i="0" u="none" strike="noStrike" cap="none" normalizeH="0" baseline="0" dirty="0">
                <a:ln>
                  <a:noFill/>
                </a:ln>
                <a:solidFill>
                  <a:srgbClr val="660E7A"/>
                </a:solidFill>
                <a:effectLst/>
                <a:latin typeface="Consolas" panose="020B0609020204030204" pitchFamily="49" charset="0"/>
                <a:cs typeface="Courier New" panose="02070309020205020404" pitchFamily="49" charset="0"/>
              </a:rPr>
              <a:t>console</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uk-UA" altLang="uk-UA" b="0" i="0" u="none" strike="noStrike" cap="none" normalizeH="0" baseline="0" dirty="0">
                <a:ln>
                  <a:noFill/>
                </a:ln>
                <a:solidFill>
                  <a:srgbClr val="7A7A43"/>
                </a:solidFill>
                <a:effectLst/>
                <a:latin typeface="Consolas" panose="020B0609020204030204" pitchFamily="49" charset="0"/>
                <a:cs typeface="Courier New" panose="02070309020205020404" pitchFamily="49" charset="0"/>
              </a:rPr>
              <a:t>log</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r>
              <a:rPr kumimoji="0" lang="uk-UA" altLang="uk-UA" b="1" i="1" u="none" strike="noStrike" cap="none" normalizeH="0" baseline="0" dirty="0" err="1">
                <a:ln>
                  <a:noFill/>
                </a:ln>
                <a:solidFill>
                  <a:srgbClr val="660E7A"/>
                </a:solidFill>
                <a:effectLst/>
                <a:latin typeface="Consolas" panose="020B0609020204030204" pitchFamily="49" charset="0"/>
                <a:cs typeface="Courier New" panose="02070309020205020404" pitchFamily="49" charset="0"/>
              </a:rPr>
              <a:t>message</a:t>
            </a:r>
            <a:r>
              <a:rPr kumimoji="0" lang="uk-UA" altLang="uk-UA"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t>
            </a:r>
            <a:endParaRPr kumimoji="0" lang="uk-UA" altLang="uk-UA" b="0" i="0" u="none" strike="noStrike" cap="none" normalizeH="0" baseline="0" dirty="0">
              <a:ln>
                <a:noFill/>
              </a:ln>
              <a:solidFill>
                <a:schemeClr val="tx1"/>
              </a:solidFill>
              <a:effectLst/>
              <a:latin typeface="Consolas" panose="020B0609020204030204" pitchFamily="49" charset="0"/>
            </a:endParaRPr>
          </a:p>
        </p:txBody>
      </p:sp>
      <p:sp>
        <p:nvSpPr>
          <p:cNvPr id="8" name="Rectangle 6"/>
          <p:cNvSpPr/>
          <p:nvPr/>
        </p:nvSpPr>
        <p:spPr>
          <a:xfrm>
            <a:off x="7412195" y="4258584"/>
            <a:ext cx="1801906" cy="3496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dirty="0" err="1"/>
              <a:t>dist</a:t>
            </a:r>
            <a:r>
              <a:rPr lang="en-US" sz="2000" dirty="0"/>
              <a:t>/test.js:</a:t>
            </a:r>
            <a:endParaRPr lang="uk-UA" sz="2000" dirty="0"/>
          </a:p>
        </p:txBody>
      </p:sp>
      <p:sp>
        <p:nvSpPr>
          <p:cNvPr id="9" name="Arrow: Right 8"/>
          <p:cNvSpPr/>
          <p:nvPr/>
        </p:nvSpPr>
        <p:spPr>
          <a:xfrm>
            <a:off x="5291877" y="4931967"/>
            <a:ext cx="1964670"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dirty="0" err="1"/>
              <a:t>npm</a:t>
            </a:r>
            <a:r>
              <a:rPr lang="en-US" sz="2000" dirty="0"/>
              <a:t> run babel</a:t>
            </a:r>
            <a:endParaRPr lang="uk-UA" sz="2000" dirty="0"/>
          </a:p>
        </p:txBody>
      </p:sp>
    </p:spTree>
    <p:extLst>
      <p:ext uri="{BB962C8B-B14F-4D97-AF65-F5344CB8AC3E}">
        <p14:creationId xmlns:p14="http://schemas.microsoft.com/office/powerpoint/2010/main" val="1055481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18977" y="893248"/>
            <a:ext cx="11536325" cy="5635145"/>
          </a:xfrm>
        </p:spPr>
        <p:txBody>
          <a:bodyPr rtlCol="0">
            <a:noAutofit/>
          </a:bodyPr>
          <a:lstStyle/>
          <a:p>
            <a:pPr algn="just">
              <a:spcAft>
                <a:spcPts val="1200"/>
              </a:spcAft>
            </a:pPr>
            <a:r>
              <a:rPr lang="en-US" sz="2000" dirty="0">
                <a:cs typeface="Arial" panose="020B0604020202020204" pitchFamily="34" charset="0"/>
              </a:rPr>
              <a:t>In ES6, the keywords </a:t>
            </a:r>
            <a:r>
              <a:rPr lang="en-US" sz="2000" b="1" dirty="0">
                <a:solidFill>
                  <a:srgbClr val="7030A0"/>
                </a:solidFill>
                <a:cs typeface="Arial" panose="020B0604020202020204" pitchFamily="34" charset="0"/>
              </a:rPr>
              <a:t>let</a:t>
            </a:r>
            <a:r>
              <a:rPr lang="en-US" sz="2000" dirty="0">
                <a:solidFill>
                  <a:srgbClr val="7030A0"/>
                </a:solidFill>
                <a:cs typeface="Arial" panose="020B0604020202020204" pitchFamily="34" charset="0"/>
              </a:rPr>
              <a:t> </a:t>
            </a:r>
            <a:r>
              <a:rPr lang="en-US" sz="2000" dirty="0">
                <a:cs typeface="Arial" panose="020B0604020202020204" pitchFamily="34" charset="0"/>
              </a:rPr>
              <a:t>and </a:t>
            </a:r>
            <a:r>
              <a:rPr lang="en-US" sz="2000" b="1" dirty="0" err="1">
                <a:solidFill>
                  <a:srgbClr val="7030A0"/>
                </a:solidFill>
                <a:cs typeface="Arial" panose="020B0604020202020204" pitchFamily="34" charset="0"/>
              </a:rPr>
              <a:t>const</a:t>
            </a:r>
            <a:r>
              <a:rPr lang="en-US" sz="2000" dirty="0">
                <a:solidFill>
                  <a:srgbClr val="7030A0"/>
                </a:solidFill>
                <a:cs typeface="Arial" panose="020B0604020202020204" pitchFamily="34" charset="0"/>
              </a:rPr>
              <a:t> </a:t>
            </a:r>
            <a:r>
              <a:rPr lang="en-US" sz="2000" dirty="0">
                <a:cs typeface="Arial" panose="020B0604020202020204" pitchFamily="34" charset="0"/>
              </a:rPr>
              <a:t>are used instead of </a:t>
            </a:r>
            <a:r>
              <a:rPr lang="en-US" sz="2000" b="1" dirty="0" err="1">
                <a:solidFill>
                  <a:srgbClr val="7030A0"/>
                </a:solidFill>
                <a:cs typeface="Arial" panose="020B0604020202020204" pitchFamily="34" charset="0"/>
              </a:rPr>
              <a:t>var</a:t>
            </a:r>
            <a:r>
              <a:rPr lang="en-US" sz="2000" dirty="0">
                <a:solidFill>
                  <a:srgbClr val="7030A0"/>
                </a:solidFill>
                <a:cs typeface="Arial" panose="020B0604020202020204" pitchFamily="34" charset="0"/>
              </a:rPr>
              <a:t> </a:t>
            </a:r>
            <a:r>
              <a:rPr lang="en-US" sz="2000" dirty="0">
                <a:cs typeface="Arial" panose="020B0604020202020204" pitchFamily="34" charset="0"/>
              </a:rPr>
              <a:t>to </a:t>
            </a:r>
            <a:r>
              <a:rPr lang="en-US" sz="2000" b="1" dirty="0">
                <a:solidFill>
                  <a:srgbClr val="7030A0"/>
                </a:solidFill>
                <a:cs typeface="Arial" panose="020B0604020202020204" pitchFamily="34" charset="0"/>
              </a:rPr>
              <a:t>declare variables.</a:t>
            </a:r>
          </a:p>
          <a:p>
            <a:pPr algn="just">
              <a:spcAft>
                <a:spcPts val="1200"/>
              </a:spcAft>
            </a:pPr>
            <a:r>
              <a:rPr lang="uk" sz="2000" b="1" dirty="0">
                <a:solidFill>
                  <a:srgbClr val="7030A0"/>
                </a:solidFill>
              </a:rPr>
              <a:t>Let</a:t>
            </a:r>
            <a:r>
              <a:rPr lang="uk" sz="2000" dirty="0">
                <a:solidFill>
                  <a:srgbClr val="7030A0"/>
                </a:solidFill>
              </a:rPr>
              <a:t> </a:t>
            </a:r>
            <a:r>
              <a:rPr lang="en-US" sz="2000" dirty="0"/>
              <a:t>opportunities</a:t>
            </a:r>
            <a:r>
              <a:rPr lang="uk" sz="2000" dirty="0"/>
              <a:t>:</a:t>
            </a:r>
          </a:p>
          <a:p>
            <a:pPr lvl="0">
              <a:spcBef>
                <a:spcPts val="0"/>
              </a:spcBef>
            </a:pPr>
            <a:r>
              <a:rPr lang="uk" sz="2000" dirty="0"/>
              <a:t>  </a:t>
            </a:r>
            <a:r>
              <a:rPr lang="en-US" sz="2000" b="1" dirty="0">
                <a:solidFill>
                  <a:srgbClr val="7030A0"/>
                </a:solidFill>
              </a:rPr>
              <a:t>1) new block scope</a:t>
            </a:r>
            <a:r>
              <a:rPr lang="en-US" sz="2000" dirty="0">
                <a:solidFill>
                  <a:srgbClr val="7030A0"/>
                </a:solidFill>
              </a:rPr>
              <a:t> </a:t>
            </a:r>
            <a:r>
              <a:rPr lang="en-US" sz="2000" b="1" dirty="0">
                <a:solidFill>
                  <a:srgbClr val="7030A0"/>
                </a:solidFill>
              </a:rPr>
              <a:t>- block {…}</a:t>
            </a:r>
          </a:p>
          <a:p>
            <a:pPr lvl="0">
              <a:spcBef>
                <a:spcPts val="0"/>
              </a:spcBef>
            </a:pPr>
            <a:r>
              <a:rPr lang="en-US" sz="2000" b="1" dirty="0">
                <a:solidFill>
                  <a:srgbClr val="7030A0"/>
                </a:solidFill>
              </a:rPr>
              <a:t>  2) the variable is visible ONLY after the declaration</a:t>
            </a:r>
          </a:p>
          <a:p>
            <a:pPr lvl="0">
              <a:spcBef>
                <a:spcPts val="0"/>
              </a:spcBef>
            </a:pPr>
            <a:r>
              <a:rPr lang="en-US" sz="2000" b="1" dirty="0">
                <a:solidFill>
                  <a:srgbClr val="7030A0"/>
                </a:solidFill>
              </a:rPr>
              <a:t>  3) a new variable is created in the loop after each iteration</a:t>
            </a:r>
            <a:endParaRPr lang="uk" sz="2000" b="1" dirty="0">
              <a:solidFill>
                <a:srgbClr val="7030A0"/>
              </a:solidFill>
            </a:endParaRPr>
          </a:p>
          <a:p>
            <a:pPr lvl="0">
              <a:spcAft>
                <a:spcPts val="600"/>
              </a:spcAft>
            </a:pPr>
            <a:r>
              <a:rPr lang="uk" sz="2000" b="1" dirty="0">
                <a:solidFill>
                  <a:srgbClr val="7030A0"/>
                </a:solidFill>
              </a:rPr>
              <a:t>Const</a:t>
            </a:r>
            <a:r>
              <a:rPr lang="uk" sz="2000" dirty="0">
                <a:solidFill>
                  <a:srgbClr val="7030A0"/>
                </a:solidFill>
              </a:rPr>
              <a:t> </a:t>
            </a:r>
            <a:r>
              <a:rPr lang="en-US" sz="2000" dirty="0"/>
              <a:t>opportunities</a:t>
            </a:r>
            <a:r>
              <a:rPr lang="uk" sz="2000" dirty="0"/>
              <a:t>:</a:t>
            </a:r>
          </a:p>
          <a:p>
            <a:pPr marL="457200" lvl="0" indent="-342900">
              <a:spcBef>
                <a:spcPts val="0"/>
              </a:spcBef>
              <a:spcAft>
                <a:spcPts val="1200"/>
              </a:spcAft>
              <a:buClrTx/>
              <a:buSzPts val="1800"/>
              <a:buFont typeface="Arial" pitchFamily="34" charset="0"/>
              <a:buChar char="•"/>
            </a:pPr>
            <a:r>
              <a:rPr lang="en-US" sz="2000" dirty="0"/>
              <a:t>it's just a constant 	</a:t>
            </a:r>
            <a:r>
              <a:rPr lang="uk" sz="2000" dirty="0"/>
              <a:t> </a:t>
            </a:r>
            <a:r>
              <a:rPr lang="en-US" sz="2000" dirty="0"/>
              <a:t>(</a:t>
            </a:r>
            <a:r>
              <a:rPr lang="en-US" sz="2000" dirty="0">
                <a:solidFill>
                  <a:srgbClr val="7030A0"/>
                </a:solidFill>
              </a:rPr>
              <a:t> c</a:t>
            </a:r>
            <a:r>
              <a:rPr lang="uk" sz="2000" dirty="0">
                <a:solidFill>
                  <a:srgbClr val="7030A0"/>
                </a:solidFill>
              </a:rPr>
              <a:t>onst</a:t>
            </a:r>
            <a:r>
              <a:rPr lang="en-US" sz="2000" dirty="0">
                <a:solidFill>
                  <a:srgbClr val="7030A0"/>
                </a:solidFill>
              </a:rPr>
              <a:t> </a:t>
            </a:r>
            <a:r>
              <a:rPr lang="en-US" sz="2000" dirty="0"/>
              <a:t>PI = </a:t>
            </a:r>
            <a:r>
              <a:rPr lang="ru-RU" sz="2000" dirty="0"/>
              <a:t>3.14159265359</a:t>
            </a:r>
            <a:r>
              <a:rPr lang="en-US" sz="2000" dirty="0"/>
              <a:t>; )</a:t>
            </a:r>
            <a:endParaRPr lang="uk" sz="2000" dirty="0"/>
          </a:p>
          <a:p>
            <a:pPr lvl="0" algn="just"/>
            <a:r>
              <a:rPr lang="ru-RU" sz="2000" b="1" dirty="0">
                <a:solidFill>
                  <a:srgbClr val="7030A0"/>
                </a:solidFill>
                <a:latin typeface="Arial" panose="020B0604020202020204" pitchFamily="34" charset="0"/>
                <a:cs typeface="Arial" panose="020B0604020202020204" pitchFamily="34" charset="0"/>
              </a:rPr>
              <a:t>1) </a:t>
            </a:r>
            <a:r>
              <a:rPr lang="en-US" sz="2000" b="1" dirty="0">
                <a:solidFill>
                  <a:srgbClr val="7030A0"/>
                </a:solidFill>
              </a:rPr>
              <a:t>new block scope</a:t>
            </a:r>
            <a:r>
              <a:rPr lang="en-US" sz="2000" dirty="0">
                <a:solidFill>
                  <a:srgbClr val="7030A0"/>
                </a:solidFill>
              </a:rPr>
              <a:t> </a:t>
            </a:r>
            <a:r>
              <a:rPr lang="en-US" sz="2000" b="1" dirty="0">
                <a:solidFill>
                  <a:srgbClr val="7030A0"/>
                </a:solidFill>
              </a:rPr>
              <a:t>- block {…}</a:t>
            </a:r>
            <a:endParaRPr lang="en-US" sz="2000" b="1" dirty="0">
              <a:solidFill>
                <a:srgbClr val="7030A0"/>
              </a:solidFill>
              <a:latin typeface="Arial" panose="020B0604020202020204" pitchFamily="34" charset="0"/>
              <a:cs typeface="Arial" panose="020B0604020202020204" pitchFamily="34" charset="0"/>
            </a:endParaRPr>
          </a:p>
          <a:p>
            <a:pPr algn="just"/>
            <a:r>
              <a:rPr lang="en-US" sz="2000" dirty="0">
                <a:cs typeface="Arial" panose="020B0604020202020204" pitchFamily="34" charset="0"/>
              </a:rPr>
              <a:t>A variable declared through </a:t>
            </a:r>
            <a:r>
              <a:rPr lang="en-US" sz="2000" b="1" i="1" dirty="0" err="1">
                <a:solidFill>
                  <a:srgbClr val="7030A0"/>
                </a:solidFill>
                <a:cs typeface="Arial" panose="020B0604020202020204" pitchFamily="34" charset="0"/>
              </a:rPr>
              <a:t>var</a:t>
            </a:r>
            <a:r>
              <a:rPr lang="en-US" sz="2000" dirty="0">
                <a:solidFill>
                  <a:srgbClr val="7030A0"/>
                </a:solidFill>
                <a:cs typeface="Arial" panose="020B0604020202020204" pitchFamily="34" charset="0"/>
              </a:rPr>
              <a:t> </a:t>
            </a:r>
            <a:r>
              <a:rPr lang="en-US" sz="2000" dirty="0">
                <a:cs typeface="Arial" panose="020B0604020202020204" pitchFamily="34" charset="0"/>
              </a:rPr>
              <a:t>is visible </a:t>
            </a:r>
            <a:r>
              <a:rPr lang="en-US" sz="2000" b="1" dirty="0">
                <a:solidFill>
                  <a:srgbClr val="7030A0"/>
                </a:solidFill>
                <a:cs typeface="Arial" panose="020B0604020202020204" pitchFamily="34" charset="0"/>
              </a:rPr>
              <a:t>everywhere in a function</a:t>
            </a:r>
          </a:p>
          <a:p>
            <a:pPr algn="just"/>
            <a:r>
              <a:rPr lang="en-US" sz="2000" dirty="0">
                <a:cs typeface="Arial" panose="020B0604020202020204" pitchFamily="34" charset="0"/>
              </a:rPr>
              <a:t>The variable declared through </a:t>
            </a:r>
            <a:r>
              <a:rPr lang="en-US" sz="2000" b="1" i="1" dirty="0">
                <a:solidFill>
                  <a:srgbClr val="7030A0"/>
                </a:solidFill>
                <a:cs typeface="Arial" panose="020B0604020202020204" pitchFamily="34" charset="0"/>
              </a:rPr>
              <a:t>let</a:t>
            </a:r>
            <a:r>
              <a:rPr lang="en-US" sz="2000" dirty="0">
                <a:cs typeface="Arial" panose="020B0604020202020204" pitchFamily="34" charset="0"/>
              </a:rPr>
              <a:t> is visible only </a:t>
            </a:r>
            <a:r>
              <a:rPr lang="en-US" sz="2000" b="1" dirty="0">
                <a:solidFill>
                  <a:srgbClr val="7030A0"/>
                </a:solidFill>
                <a:cs typeface="Arial" panose="020B0604020202020204" pitchFamily="34" charset="0"/>
              </a:rPr>
              <a:t>within the framework of the block </a:t>
            </a:r>
            <a:r>
              <a:rPr lang="en-US" sz="2000" dirty="0">
                <a:solidFill>
                  <a:srgbClr val="7030A0"/>
                </a:solidFill>
                <a:cs typeface="Arial" panose="020B0604020202020204" pitchFamily="34" charset="0"/>
              </a:rPr>
              <a:t>{...}</a:t>
            </a:r>
            <a:r>
              <a:rPr lang="en-US" sz="2000" dirty="0">
                <a:cs typeface="Arial" panose="020B0604020202020204" pitchFamily="34" charset="0"/>
              </a:rPr>
              <a:t> in which it is declared</a:t>
            </a:r>
          </a:p>
          <a:p>
            <a:pPr algn="just"/>
            <a:r>
              <a:rPr lang="en-US" sz="1800" dirty="0">
                <a:latin typeface="Arial" panose="020B0604020202020204" pitchFamily="34" charset="0"/>
                <a:cs typeface="Arial" panose="020B0604020202020204" pitchFamily="34" charset="0"/>
              </a:rPr>
              <a:t>	</a:t>
            </a:r>
            <a:endParaRPr lang="ru-RU" sz="1800" dirty="0">
              <a:latin typeface="Arial" panose="020B0604020202020204" pitchFamily="34" charset="0"/>
              <a:cs typeface="Arial" panose="020B0604020202020204" pitchFamily="34" charset="0"/>
            </a:endParaRPr>
          </a:p>
          <a:p>
            <a:pPr lvl="1">
              <a:spcBef>
                <a:spcPts val="0"/>
              </a:spcBef>
            </a:pPr>
            <a:r>
              <a:rPr lang="en-US" sz="1800" dirty="0">
                <a:solidFill>
                  <a:srgbClr val="0070C0"/>
                </a:solidFill>
                <a:latin typeface="Consolas" pitchFamily="49" charset="0"/>
                <a:cs typeface="Consolas" pitchFamily="49" charset="0"/>
              </a:rPr>
              <a:t>if</a:t>
            </a:r>
            <a:r>
              <a:rPr lang="en-US" sz="1800" dirty="0">
                <a:latin typeface="Consolas" pitchFamily="49" charset="0"/>
                <a:cs typeface="Consolas" pitchFamily="49" charset="0"/>
              </a:rPr>
              <a:t> (</a:t>
            </a:r>
            <a:r>
              <a:rPr lang="en-US" sz="1800" dirty="0">
                <a:solidFill>
                  <a:schemeClr val="accent4">
                    <a:lumMod val="50000"/>
                  </a:schemeClr>
                </a:solidFill>
                <a:latin typeface="Consolas" pitchFamily="49" charset="0"/>
                <a:cs typeface="Consolas" pitchFamily="49" charset="0"/>
              </a:rPr>
              <a:t>true</a:t>
            </a:r>
            <a:r>
              <a:rPr lang="en-US" sz="1800" dirty="0">
                <a:latin typeface="Consolas" pitchFamily="49" charset="0"/>
                <a:cs typeface="Consolas" pitchFamily="49" charset="0"/>
              </a:rPr>
              <a:t>) {</a:t>
            </a:r>
          </a:p>
          <a:p>
            <a:pPr lvl="1">
              <a:spcBef>
                <a:spcPts val="0"/>
              </a:spcBef>
            </a:pPr>
            <a:r>
              <a:rPr lang="en-US" sz="1800" dirty="0">
                <a:latin typeface="Consolas" pitchFamily="49" charset="0"/>
                <a:cs typeface="Consolas" pitchFamily="49" charset="0"/>
              </a:rPr>
              <a:t>   </a:t>
            </a:r>
            <a:r>
              <a:rPr lang="en-US" sz="1800" dirty="0" err="1">
                <a:solidFill>
                  <a:srgbClr val="0070C0"/>
                </a:solidFill>
                <a:latin typeface="Consolas" pitchFamily="49" charset="0"/>
                <a:cs typeface="Consolas" pitchFamily="49" charset="0"/>
              </a:rPr>
              <a:t>var</a:t>
            </a:r>
            <a:r>
              <a:rPr lang="en-US"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name1 = </a:t>
            </a:r>
            <a:r>
              <a:rPr lang="en-US" sz="1800" dirty="0"/>
              <a:t>"Ben"</a:t>
            </a:r>
            <a:r>
              <a:rPr lang="en-US" sz="1800" dirty="0">
                <a:latin typeface="Consolas" pitchFamily="49" charset="0"/>
                <a:cs typeface="Consolas" pitchFamily="49" charset="0"/>
              </a:rPr>
              <a:t>;</a:t>
            </a:r>
          </a:p>
          <a:p>
            <a:pPr lvl="1">
              <a:spcBef>
                <a:spcPts val="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 </a:t>
            </a:r>
            <a:r>
              <a:rPr lang="en-US" sz="1800" dirty="0">
                <a:latin typeface="Consolas" pitchFamily="49" charset="0"/>
                <a:cs typeface="Consolas" pitchFamily="49" charset="0"/>
              </a:rPr>
              <a:t>name2 = </a:t>
            </a:r>
            <a:r>
              <a:rPr lang="en-US" sz="1800" dirty="0"/>
              <a:t>"Nick"</a:t>
            </a:r>
            <a:r>
              <a:rPr lang="en-US" sz="1800" dirty="0">
                <a:latin typeface="Consolas" pitchFamily="49" charset="0"/>
                <a:cs typeface="Consolas" pitchFamily="49" charset="0"/>
              </a:rPr>
              <a:t>;</a:t>
            </a:r>
          </a:p>
          <a:p>
            <a:pPr lvl="1">
              <a:spcBef>
                <a:spcPts val="0"/>
              </a:spcBef>
            </a:pPr>
            <a:r>
              <a:rPr lang="en-US" sz="1800" dirty="0">
                <a:latin typeface="Consolas" pitchFamily="49" charset="0"/>
                <a:cs typeface="Consolas" pitchFamily="49" charset="0"/>
              </a:rPr>
              <a:t>}</a:t>
            </a:r>
          </a:p>
          <a:p>
            <a:pPr lvl="1">
              <a:spcBef>
                <a:spcPts val="0"/>
              </a:spcBef>
            </a:pP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(name1); </a:t>
            </a:r>
            <a:r>
              <a:rPr lang="en-US" sz="1800" dirty="0">
                <a:solidFill>
                  <a:srgbClr val="00B050"/>
                </a:solidFill>
                <a:latin typeface="Consolas" pitchFamily="49" charset="0"/>
                <a:cs typeface="Consolas" pitchFamily="49" charset="0"/>
              </a:rPr>
              <a:t>// </a:t>
            </a:r>
            <a:r>
              <a:rPr lang="en-US" sz="1800" dirty="0">
                <a:latin typeface="Consolas" pitchFamily="49" charset="0"/>
                <a:cs typeface="Consolas" pitchFamily="49" charset="0"/>
              </a:rPr>
              <a:t>Ben</a:t>
            </a:r>
            <a:endParaRPr lang="en-US" sz="1800" dirty="0">
              <a:solidFill>
                <a:srgbClr val="00B050"/>
              </a:solidFill>
              <a:latin typeface="Consolas" pitchFamily="49" charset="0"/>
              <a:cs typeface="Consolas" pitchFamily="49" charset="0"/>
            </a:endParaRPr>
          </a:p>
          <a:p>
            <a:pPr lvl="1">
              <a:spcBef>
                <a:spcPts val="0"/>
              </a:spcBef>
            </a:pP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(name2); </a:t>
            </a:r>
            <a:r>
              <a:rPr lang="en-US" sz="1800" dirty="0">
                <a:solidFill>
                  <a:srgbClr val="00B050"/>
                </a:solidFill>
                <a:latin typeface="Consolas" pitchFamily="49" charset="0"/>
                <a:cs typeface="Consolas" pitchFamily="49" charset="0"/>
              </a:rPr>
              <a:t>// </a:t>
            </a:r>
            <a:r>
              <a:rPr lang="en-US" sz="1800" dirty="0" err="1">
                <a:solidFill>
                  <a:srgbClr val="FF0000"/>
                </a:solidFill>
                <a:latin typeface="Consolas" pitchFamily="49" charset="0"/>
                <a:cs typeface="Consolas" pitchFamily="49" charset="0"/>
              </a:rPr>
              <a:t>ReferenceError</a:t>
            </a:r>
            <a:r>
              <a:rPr lang="en-US" sz="1800" dirty="0">
                <a:solidFill>
                  <a:srgbClr val="FF0000"/>
                </a:solidFill>
                <a:latin typeface="Consolas" pitchFamily="49" charset="0"/>
                <a:cs typeface="Consolas" pitchFamily="49" charset="0"/>
              </a:rPr>
              <a:t>: name2 is not defined</a:t>
            </a:r>
            <a:endParaRPr lang="ru-RU" sz="1800" dirty="0">
              <a:solidFill>
                <a:srgbClr val="FF0000"/>
              </a:solidFill>
              <a:latin typeface="Consolas" pitchFamily="49" charset="0"/>
              <a:cs typeface="Consolas" pitchFamily="49" charset="0"/>
            </a:endParaRPr>
          </a:p>
          <a:p>
            <a:endParaRPr lang="uk-UA" sz="1800" dirty="0">
              <a:solidFill>
                <a:srgbClr val="00B050"/>
              </a:solidFill>
              <a:latin typeface="Courier New" panose="02070309020205020404" pitchFamily="49" charset="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pPr marL="0" lvl="1"/>
            <a:r>
              <a:rPr lang="en-US" sz="3600" b="1" dirty="0">
                <a:latin typeface="Proxima Nova Black" panose="02000506030000020004" pitchFamily="2" charset="0"/>
              </a:rPr>
              <a:t>let and </a:t>
            </a:r>
            <a:r>
              <a:rPr lang="en-US" sz="3600" b="1" dirty="0" err="1">
                <a:latin typeface="Proxima Nova Black" panose="02000506030000020004" pitchFamily="2" charset="0"/>
              </a:rPr>
              <a:t>const</a:t>
            </a:r>
            <a:endParaRPr lang="en-US" sz="3600" dirty="0">
              <a:latin typeface="Proxima Nova Black" panose="02000506030000020004" pitchFamily="2" charset="0"/>
              <a:cs typeface="Arial" panose="020B0604020202020204" pitchFamily="34" charset="0"/>
            </a:endParaRPr>
          </a:p>
        </p:txBody>
      </p:sp>
    </p:spTree>
    <p:extLst>
      <p:ext uri="{BB962C8B-B14F-4D97-AF65-F5344CB8AC3E}">
        <p14:creationId xmlns:p14="http://schemas.microsoft.com/office/powerpoint/2010/main" val="1729852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18977" y="893248"/>
            <a:ext cx="11536325" cy="5635145"/>
          </a:xfrm>
        </p:spPr>
        <p:txBody>
          <a:bodyPr rtlCol="0">
            <a:noAutofit/>
          </a:bodyPr>
          <a:lstStyle/>
          <a:p>
            <a:pPr lvl="0" algn="just">
              <a:spcAft>
                <a:spcPts val="600"/>
              </a:spcAft>
            </a:pPr>
            <a:r>
              <a:rPr lang="uk" sz="2000" b="1" dirty="0">
                <a:solidFill>
                  <a:srgbClr val="7030A0"/>
                </a:solidFill>
              </a:rPr>
              <a:t>2) </a:t>
            </a:r>
            <a:r>
              <a:rPr lang="en-US" sz="2000" b="1" dirty="0">
                <a:solidFill>
                  <a:srgbClr val="7030A0"/>
                </a:solidFill>
              </a:rPr>
              <a:t>the variable is visible ONLY after the declaration</a:t>
            </a:r>
            <a:endParaRPr lang="uk" sz="2000" b="1" dirty="0">
              <a:solidFill>
                <a:srgbClr val="7030A0"/>
              </a:solidFill>
            </a:endParaRPr>
          </a:p>
          <a:p>
            <a:pPr algn="just">
              <a:spcBef>
                <a:spcPts val="0"/>
              </a:spcBef>
            </a:pPr>
            <a:r>
              <a:rPr lang="en-US" sz="2000" dirty="0">
                <a:cs typeface="Arial" panose="020B0604020202020204" pitchFamily="34" charset="0"/>
              </a:rPr>
              <a:t>Variables declared through </a:t>
            </a:r>
            <a:r>
              <a:rPr lang="en-US" sz="2000" b="1" dirty="0" err="1">
                <a:solidFill>
                  <a:srgbClr val="7030A0"/>
                </a:solidFill>
                <a:cs typeface="Arial" panose="020B0604020202020204" pitchFamily="34" charset="0"/>
              </a:rPr>
              <a:t>var</a:t>
            </a:r>
            <a:r>
              <a:rPr lang="en-US" sz="2000" b="1" dirty="0">
                <a:solidFill>
                  <a:srgbClr val="7030A0"/>
                </a:solidFill>
                <a:cs typeface="Arial" panose="020B0604020202020204" pitchFamily="34" charset="0"/>
              </a:rPr>
              <a:t> exist </a:t>
            </a:r>
            <a:r>
              <a:rPr lang="en-US" sz="2000" dirty="0">
                <a:cs typeface="Arial" panose="020B0604020202020204" pitchFamily="34" charset="0"/>
              </a:rPr>
              <a:t>even before the declaration (hoisting).</a:t>
            </a:r>
          </a:p>
          <a:p>
            <a:pPr algn="just">
              <a:spcBef>
                <a:spcPts val="0"/>
              </a:spcBef>
            </a:pPr>
            <a:r>
              <a:rPr lang="en-US" sz="2000" dirty="0">
                <a:cs typeface="Arial" panose="020B0604020202020204" pitchFamily="34" charset="0"/>
              </a:rPr>
              <a:t>Variables declared via </a:t>
            </a:r>
            <a:r>
              <a:rPr lang="en-US" sz="2000" b="1" dirty="0">
                <a:solidFill>
                  <a:srgbClr val="7030A0"/>
                </a:solidFill>
                <a:cs typeface="Arial" panose="020B0604020202020204" pitchFamily="34" charset="0"/>
              </a:rPr>
              <a:t>let do not exist </a:t>
            </a:r>
            <a:r>
              <a:rPr lang="en-US" sz="2000" dirty="0">
                <a:cs typeface="Arial" panose="020B0604020202020204" pitchFamily="34" charset="0"/>
              </a:rPr>
              <a:t>before declaration</a:t>
            </a:r>
            <a:r>
              <a:rPr lang="ru-RU" sz="1800" dirty="0">
                <a:latin typeface="Arial" panose="020B0604020202020204" pitchFamily="34" charset="0"/>
                <a:cs typeface="Arial" panose="020B0604020202020204" pitchFamily="34" charset="0"/>
              </a:rPr>
              <a:t>:</a:t>
            </a:r>
          </a:p>
          <a:p>
            <a:r>
              <a:rPr lang="en-US" sz="1800" dirty="0">
                <a:solidFill>
                  <a:srgbClr val="0070C0"/>
                </a:solidFill>
                <a:latin typeface="Consolas" pitchFamily="49" charset="0"/>
                <a:cs typeface="Consolas" pitchFamily="49" charset="0"/>
              </a:rPr>
              <a:t>alert</a:t>
            </a:r>
            <a:r>
              <a:rPr lang="en-US" sz="1800" dirty="0">
                <a:latin typeface="Consolas" pitchFamily="49" charset="0"/>
                <a:cs typeface="Consolas" pitchFamily="49" charset="0"/>
              </a:rPr>
              <a:t>(name1); </a:t>
            </a:r>
            <a:r>
              <a:rPr lang="en-US" sz="1800" dirty="0">
                <a:solidFill>
                  <a:srgbClr val="00B050"/>
                </a:solidFill>
                <a:latin typeface="Consolas" pitchFamily="49" charset="0"/>
                <a:cs typeface="Consolas" pitchFamily="49" charset="0"/>
              </a:rPr>
              <a:t>// undefined</a:t>
            </a:r>
          </a:p>
          <a:p>
            <a:r>
              <a:rPr lang="en-US" sz="1800" dirty="0" err="1">
                <a:solidFill>
                  <a:srgbClr val="0070C0"/>
                </a:solidFill>
                <a:latin typeface="Consolas" pitchFamily="49" charset="0"/>
                <a:cs typeface="Consolas" pitchFamily="49" charset="0"/>
              </a:rPr>
              <a:t>var</a:t>
            </a:r>
            <a:r>
              <a:rPr lang="en-US"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name1 = "Ben";</a:t>
            </a:r>
          </a:p>
          <a:p>
            <a:pPr algn="just"/>
            <a:endParaRPr lang="en-US" sz="1800" dirty="0"/>
          </a:p>
          <a:p>
            <a:pPr algn="just"/>
            <a:r>
              <a:rPr lang="en-US" sz="2000" b="1" dirty="0">
                <a:solidFill>
                  <a:srgbClr val="7030A0"/>
                </a:solidFill>
              </a:rPr>
              <a:t> 3) a new variable is created in the loop after each iteration</a:t>
            </a:r>
            <a:endParaRPr lang="en-US" sz="2000" dirty="0"/>
          </a:p>
          <a:p>
            <a:pPr algn="just"/>
            <a:r>
              <a:rPr lang="en-US" sz="2000" dirty="0">
                <a:cs typeface="Arial" panose="020B0604020202020204" pitchFamily="34" charset="0"/>
              </a:rPr>
              <a:t>The </a:t>
            </a:r>
            <a:r>
              <a:rPr lang="en-US" sz="2000" i="1" dirty="0" err="1">
                <a:cs typeface="Arial" panose="020B0604020202020204" pitchFamily="34" charset="0"/>
              </a:rPr>
              <a:t>var</a:t>
            </a:r>
            <a:r>
              <a:rPr lang="en-US" sz="2000" dirty="0">
                <a:cs typeface="Arial" panose="020B0604020202020204" pitchFamily="34" charset="0"/>
              </a:rPr>
              <a:t> i declaration creates one variable for all iterations of the loop, so all functions close the same variable. The declaration </a:t>
            </a:r>
            <a:r>
              <a:rPr lang="en-US" sz="2000" i="1" dirty="0">
                <a:cs typeface="Arial" panose="020B0604020202020204" pitchFamily="34" charset="0"/>
              </a:rPr>
              <a:t>let</a:t>
            </a:r>
            <a:r>
              <a:rPr lang="en-US" sz="2000" dirty="0">
                <a:cs typeface="Arial" panose="020B0604020202020204" pitchFamily="34" charset="0"/>
              </a:rPr>
              <a:t> i creates for each repetition of a block in a loop its variable, which the function receives from the closure.</a:t>
            </a:r>
            <a:endParaRPr lang="ru-RU" sz="2000" dirty="0">
              <a:cs typeface="Arial" panose="020B0604020202020204" pitchFamily="34" charset="0"/>
            </a:endParaRPr>
          </a:p>
          <a:p>
            <a:pPr algn="just"/>
            <a:endParaRPr lang="en-US" sz="18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pPr marL="0" lvl="1"/>
            <a:r>
              <a:rPr lang="en-US" sz="3600" b="1" dirty="0">
                <a:latin typeface="Proxima Nova Black" panose="02000506030000020004" pitchFamily="2" charset="0"/>
              </a:rPr>
              <a:t>let and </a:t>
            </a:r>
            <a:r>
              <a:rPr lang="en-US" sz="3600" b="1" dirty="0" err="1">
                <a:latin typeface="Proxima Nova Black" panose="02000506030000020004" pitchFamily="2" charset="0"/>
              </a:rPr>
              <a:t>const</a:t>
            </a:r>
            <a:endParaRPr lang="en-US" sz="3600" dirty="0">
              <a:latin typeface="Proxima Nova Black" panose="02000506030000020004" pitchFamily="2" charset="0"/>
              <a:cs typeface="Arial" panose="020B0604020202020204" pitchFamily="34" charset="0"/>
            </a:endParaRPr>
          </a:p>
        </p:txBody>
      </p:sp>
      <p:sp>
        <p:nvSpPr>
          <p:cNvPr id="2" name="Прямоугольник 1"/>
          <p:cNvSpPr/>
          <p:nvPr/>
        </p:nvSpPr>
        <p:spPr>
          <a:xfrm>
            <a:off x="5664742" y="1898489"/>
            <a:ext cx="6439711" cy="723275"/>
          </a:xfrm>
          <a:prstGeom prst="rect">
            <a:avLst/>
          </a:prstGeom>
        </p:spPr>
        <p:txBody>
          <a:bodyPr wrap="square">
            <a:spAutoFit/>
          </a:bodyPr>
          <a:lstStyle/>
          <a:p>
            <a:pPr>
              <a:spcAft>
                <a:spcPts val="600"/>
              </a:spcAft>
            </a:pPr>
            <a:r>
              <a:rPr lang="en-US" dirty="0">
                <a:solidFill>
                  <a:srgbClr val="0070C0"/>
                </a:solidFill>
                <a:latin typeface="Consolas" pitchFamily="49" charset="0"/>
                <a:cs typeface="Consolas" pitchFamily="49" charset="0"/>
              </a:rPr>
              <a:t>alert</a:t>
            </a:r>
            <a:r>
              <a:rPr lang="en-US" dirty="0">
                <a:latin typeface="Consolas" pitchFamily="49" charset="0"/>
                <a:cs typeface="Consolas" pitchFamily="49" charset="0"/>
              </a:rPr>
              <a:t>(name1); </a:t>
            </a:r>
            <a:r>
              <a:rPr lang="en-US" dirty="0">
                <a:solidFill>
                  <a:srgbClr val="00B050"/>
                </a:solidFill>
                <a:latin typeface="Consolas" pitchFamily="49" charset="0"/>
                <a:cs typeface="Consolas" pitchFamily="49" charset="0"/>
              </a:rPr>
              <a:t>// </a:t>
            </a:r>
            <a:r>
              <a:rPr lang="en-US" dirty="0" err="1">
                <a:solidFill>
                  <a:srgbClr val="FF0000"/>
                </a:solidFill>
                <a:latin typeface="Consolas" pitchFamily="49" charset="0"/>
                <a:cs typeface="Consolas" pitchFamily="49" charset="0"/>
              </a:rPr>
              <a:t>ReferenceError</a:t>
            </a:r>
            <a:r>
              <a:rPr lang="en-US" dirty="0">
                <a:solidFill>
                  <a:srgbClr val="FF0000"/>
                </a:solidFill>
                <a:latin typeface="Consolas" pitchFamily="49" charset="0"/>
                <a:cs typeface="Consolas" pitchFamily="49" charset="0"/>
              </a:rPr>
              <a:t>: x is not defined</a:t>
            </a:r>
          </a:p>
          <a:p>
            <a:r>
              <a:rPr lang="en-US" dirty="0">
                <a:solidFill>
                  <a:srgbClr val="7030A0"/>
                </a:solidFill>
                <a:latin typeface="Consolas" pitchFamily="49" charset="0"/>
                <a:cs typeface="Consolas" pitchFamily="49" charset="0"/>
              </a:rPr>
              <a:t>let </a:t>
            </a:r>
            <a:r>
              <a:rPr lang="en-US" dirty="0">
                <a:latin typeface="Consolas" pitchFamily="49" charset="0"/>
                <a:cs typeface="Consolas" pitchFamily="49" charset="0"/>
              </a:rPr>
              <a:t>name1 = "Ben";</a:t>
            </a:r>
            <a:endParaRPr lang="uk-UA" dirty="0">
              <a:solidFill>
                <a:srgbClr val="00B050"/>
              </a:solidFill>
              <a:latin typeface="Consolas" pitchFamily="49" charset="0"/>
              <a:cs typeface="Consolas" pitchFamily="49" charset="0"/>
            </a:endParaRPr>
          </a:p>
        </p:txBody>
      </p:sp>
      <p:sp>
        <p:nvSpPr>
          <p:cNvPr id="3" name="Прямоугольник 2"/>
          <p:cNvSpPr/>
          <p:nvPr/>
        </p:nvSpPr>
        <p:spPr>
          <a:xfrm>
            <a:off x="324258" y="4334785"/>
            <a:ext cx="4383932" cy="2308324"/>
          </a:xfrm>
          <a:prstGeom prst="rect">
            <a:avLst/>
          </a:prstGeom>
        </p:spPr>
        <p:txBody>
          <a:bodyPr wrap="square">
            <a:spAutoFit/>
          </a:bodyPr>
          <a:lstStyle/>
          <a:p>
            <a:r>
              <a:rPr lang="en-US" dirty="0" err="1">
                <a:solidFill>
                  <a:srgbClr val="0070C0"/>
                </a:solidFill>
                <a:latin typeface="Consolas" pitchFamily="49" charset="0"/>
                <a:cs typeface="Consolas" pitchFamily="49" charset="0"/>
              </a:rPr>
              <a:t>var</a:t>
            </a:r>
            <a:r>
              <a:rPr lang="ru-RU" dirty="0">
                <a:solidFill>
                  <a:srgbClr val="0070C0"/>
                </a:solidFill>
                <a:latin typeface="Consolas" pitchFamily="49" charset="0"/>
                <a:cs typeface="Consolas" pitchFamily="49" charset="0"/>
              </a:rPr>
              <a:t> </a:t>
            </a:r>
            <a:r>
              <a:rPr lang="ru-RU" dirty="0" err="1">
                <a:latin typeface="Consolas" pitchFamily="49" charset="0"/>
                <a:cs typeface="Consolas" pitchFamily="49" charset="0"/>
              </a:rPr>
              <a:t>arr</a:t>
            </a:r>
            <a:r>
              <a:rPr lang="en-US" dirty="0">
                <a:latin typeface="Consolas" pitchFamily="49" charset="0"/>
                <a:cs typeface="Consolas" pitchFamily="49" charset="0"/>
              </a:rPr>
              <a:t>ay</a:t>
            </a:r>
            <a:r>
              <a:rPr lang="ru-RU" dirty="0">
                <a:latin typeface="Consolas" pitchFamily="49" charset="0"/>
                <a:cs typeface="Consolas" pitchFamily="49" charset="0"/>
              </a:rPr>
              <a:t> = [];</a:t>
            </a:r>
          </a:p>
          <a:p>
            <a:r>
              <a:rPr lang="ru-RU" dirty="0" err="1">
                <a:solidFill>
                  <a:srgbClr val="0070C0"/>
                </a:solidFill>
                <a:latin typeface="Consolas" pitchFamily="49" charset="0"/>
                <a:cs typeface="Consolas" pitchFamily="49" charset="0"/>
              </a:rPr>
              <a:t>for</a:t>
            </a:r>
            <a:r>
              <a:rPr lang="ru-RU" dirty="0">
                <a:solidFill>
                  <a:srgbClr val="0070C0"/>
                </a:solidFill>
                <a:latin typeface="Consolas" pitchFamily="49" charset="0"/>
                <a:cs typeface="Consolas" pitchFamily="49" charset="0"/>
              </a:rPr>
              <a:t> </a:t>
            </a:r>
            <a:r>
              <a:rPr lang="ru-RU" dirty="0">
                <a:latin typeface="Consolas" pitchFamily="49" charset="0"/>
                <a:cs typeface="Consolas" pitchFamily="49" charset="0"/>
              </a:rPr>
              <a:t>(</a:t>
            </a:r>
            <a:r>
              <a:rPr lang="ru-RU" dirty="0" err="1">
                <a:solidFill>
                  <a:srgbClr val="0070C0"/>
                </a:solidFill>
                <a:latin typeface="Consolas" pitchFamily="49" charset="0"/>
                <a:cs typeface="Consolas" pitchFamily="49" charset="0"/>
              </a:rPr>
              <a:t>var</a:t>
            </a:r>
            <a:r>
              <a:rPr lang="ru-RU" dirty="0">
                <a:solidFill>
                  <a:srgbClr val="0070C0"/>
                </a:solidFill>
                <a:latin typeface="Consolas" pitchFamily="49" charset="0"/>
                <a:cs typeface="Consolas" pitchFamily="49" charset="0"/>
              </a:rPr>
              <a:t> </a:t>
            </a:r>
            <a:r>
              <a:rPr lang="ru-RU" dirty="0">
                <a:latin typeface="Consolas" pitchFamily="49" charset="0"/>
                <a:cs typeface="Consolas" pitchFamily="49" charset="0"/>
              </a:rPr>
              <a:t>i = 0; i &lt; </a:t>
            </a:r>
            <a:r>
              <a:rPr lang="en-US" dirty="0">
                <a:latin typeface="Consolas" pitchFamily="49" charset="0"/>
                <a:cs typeface="Consolas" pitchFamily="49" charset="0"/>
              </a:rPr>
              <a:t>10</a:t>
            </a:r>
            <a:r>
              <a:rPr lang="ru-RU" dirty="0">
                <a:latin typeface="Consolas" pitchFamily="49" charset="0"/>
                <a:cs typeface="Consolas" pitchFamily="49" charset="0"/>
              </a:rPr>
              <a:t>; i++) {</a:t>
            </a:r>
          </a:p>
          <a:p>
            <a:r>
              <a:rPr lang="ru-RU" dirty="0">
                <a:latin typeface="Consolas" pitchFamily="49" charset="0"/>
                <a:cs typeface="Consolas" pitchFamily="49" charset="0"/>
              </a:rPr>
              <a:t> </a:t>
            </a:r>
            <a:r>
              <a:rPr lang="ru-RU" dirty="0" err="1">
                <a:latin typeface="Consolas" pitchFamily="49" charset="0"/>
                <a:cs typeface="Consolas" pitchFamily="49" charset="0"/>
              </a:rPr>
              <a:t>arr</a:t>
            </a:r>
            <a:r>
              <a:rPr lang="en-US" dirty="0">
                <a:latin typeface="Consolas" pitchFamily="49" charset="0"/>
                <a:cs typeface="Consolas" pitchFamily="49" charset="0"/>
              </a:rPr>
              <a:t>ay</a:t>
            </a:r>
            <a:r>
              <a:rPr lang="ru-RU" dirty="0">
                <a:latin typeface="Consolas" pitchFamily="49" charset="0"/>
                <a:cs typeface="Consolas" pitchFamily="49" charset="0"/>
              </a:rPr>
              <a:t>[i] = </a:t>
            </a:r>
            <a:r>
              <a:rPr lang="ru-RU" dirty="0" err="1">
                <a:solidFill>
                  <a:srgbClr val="0070C0"/>
                </a:solidFill>
                <a:latin typeface="Consolas" pitchFamily="49" charset="0"/>
                <a:cs typeface="Consolas" pitchFamily="49" charset="0"/>
              </a:rPr>
              <a:t>function</a:t>
            </a:r>
            <a:r>
              <a:rPr lang="ru-RU" dirty="0">
                <a:solidFill>
                  <a:srgbClr val="0070C0"/>
                </a:solidFill>
                <a:latin typeface="Consolas" pitchFamily="49" charset="0"/>
                <a:cs typeface="Consolas" pitchFamily="49" charset="0"/>
              </a:rPr>
              <a:t> </a:t>
            </a:r>
            <a:r>
              <a:rPr lang="ru-RU" dirty="0">
                <a:latin typeface="Consolas" pitchFamily="49" charset="0"/>
                <a:cs typeface="Consolas" pitchFamily="49" charset="0"/>
              </a:rPr>
              <a:t>() {</a:t>
            </a:r>
          </a:p>
          <a:p>
            <a:r>
              <a:rPr lang="ru-RU" dirty="0">
                <a:latin typeface="Consolas" pitchFamily="49" charset="0"/>
                <a:cs typeface="Consolas" pitchFamily="49" charset="0"/>
              </a:rPr>
              <a:t>      </a:t>
            </a:r>
            <a:r>
              <a:rPr lang="en-US" dirty="0">
                <a:latin typeface="Consolas" pitchFamily="49" charset="0"/>
                <a:cs typeface="Consolas" pitchFamily="49" charset="0"/>
              </a:rPr>
              <a:t>alert</a:t>
            </a:r>
            <a:r>
              <a:rPr lang="ru-RU" dirty="0">
                <a:latin typeface="Consolas" pitchFamily="49" charset="0"/>
                <a:cs typeface="Consolas" pitchFamily="49" charset="0"/>
              </a:rPr>
              <a:t>(i);</a:t>
            </a:r>
          </a:p>
          <a:p>
            <a:r>
              <a:rPr lang="ru-RU" dirty="0">
                <a:latin typeface="Consolas" pitchFamily="49" charset="0"/>
                <a:cs typeface="Consolas" pitchFamily="49" charset="0"/>
              </a:rPr>
              <a:t>   }</a:t>
            </a:r>
            <a:r>
              <a:rPr lang="en-US" dirty="0">
                <a:latin typeface="Consolas" pitchFamily="49" charset="0"/>
                <a:cs typeface="Consolas" pitchFamily="49" charset="0"/>
              </a:rPr>
              <a:t>;</a:t>
            </a:r>
            <a:endParaRPr lang="ru-RU" dirty="0">
              <a:latin typeface="Consolas" pitchFamily="49" charset="0"/>
              <a:cs typeface="Consolas" pitchFamily="49" charset="0"/>
            </a:endParaRPr>
          </a:p>
          <a:p>
            <a:r>
              <a:rPr lang="ru-RU" dirty="0">
                <a:latin typeface="Consolas" pitchFamily="49" charset="0"/>
                <a:cs typeface="Consolas" pitchFamily="49" charset="0"/>
              </a:rPr>
              <a:t>}</a:t>
            </a:r>
          </a:p>
          <a:p>
            <a:r>
              <a:rPr lang="en-US" dirty="0">
                <a:latin typeface="Consolas" pitchFamily="49" charset="0"/>
                <a:cs typeface="Consolas" pitchFamily="49" charset="0"/>
              </a:rPr>
              <a:t>array</a:t>
            </a:r>
            <a:r>
              <a:rPr lang="ru-RU" dirty="0">
                <a:latin typeface="Consolas" pitchFamily="49" charset="0"/>
                <a:cs typeface="Consolas" pitchFamily="49" charset="0"/>
              </a:rPr>
              <a:t>[0](); </a:t>
            </a:r>
            <a:r>
              <a:rPr lang="ru-RU" dirty="0">
                <a:solidFill>
                  <a:schemeClr val="bg1">
                    <a:lumMod val="50000"/>
                  </a:schemeClr>
                </a:solidFill>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10</a:t>
            </a:r>
            <a:endParaRPr lang="ru-RU" dirty="0">
              <a:solidFill>
                <a:schemeClr val="bg1">
                  <a:lumMod val="50000"/>
                </a:schemeClr>
              </a:solidFill>
              <a:latin typeface="Consolas" pitchFamily="49" charset="0"/>
              <a:cs typeface="Consolas" pitchFamily="49" charset="0"/>
            </a:endParaRPr>
          </a:p>
          <a:p>
            <a:r>
              <a:rPr lang="en-US" dirty="0">
                <a:latin typeface="Consolas" pitchFamily="49" charset="0"/>
                <a:cs typeface="Consolas" pitchFamily="49" charset="0"/>
              </a:rPr>
              <a:t>array</a:t>
            </a:r>
            <a:r>
              <a:rPr lang="ru-RU" dirty="0">
                <a:latin typeface="Consolas" pitchFamily="49" charset="0"/>
                <a:cs typeface="Consolas" pitchFamily="49" charset="0"/>
              </a:rPr>
              <a:t>[4](); </a:t>
            </a:r>
            <a:r>
              <a:rPr lang="ru-RU" dirty="0">
                <a:solidFill>
                  <a:schemeClr val="bg1">
                    <a:lumMod val="50000"/>
                  </a:schemeClr>
                </a:solidFill>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10</a:t>
            </a:r>
            <a:endParaRPr lang="ru-RU" dirty="0">
              <a:solidFill>
                <a:schemeClr val="bg1">
                  <a:lumMod val="50000"/>
                </a:schemeClr>
              </a:solidFill>
              <a:latin typeface="Consolas" pitchFamily="49" charset="0"/>
              <a:cs typeface="Consolas" pitchFamily="49" charset="0"/>
            </a:endParaRPr>
          </a:p>
        </p:txBody>
      </p:sp>
      <p:sp>
        <p:nvSpPr>
          <p:cNvPr id="6" name="Прямоугольник 5"/>
          <p:cNvSpPr/>
          <p:nvPr/>
        </p:nvSpPr>
        <p:spPr>
          <a:xfrm>
            <a:off x="5768523" y="4334785"/>
            <a:ext cx="4383932" cy="2308324"/>
          </a:xfrm>
          <a:prstGeom prst="rect">
            <a:avLst/>
          </a:prstGeom>
        </p:spPr>
        <p:txBody>
          <a:bodyPr wrap="square">
            <a:spAutoFit/>
          </a:bodyPr>
          <a:lstStyle/>
          <a:p>
            <a:r>
              <a:rPr lang="ru-RU" dirty="0" err="1">
                <a:solidFill>
                  <a:srgbClr val="0070C0"/>
                </a:solidFill>
                <a:latin typeface="Consolas" pitchFamily="49" charset="0"/>
                <a:cs typeface="Consolas" pitchFamily="49" charset="0"/>
              </a:rPr>
              <a:t>let</a:t>
            </a:r>
            <a:r>
              <a:rPr lang="ru-RU" dirty="0">
                <a:solidFill>
                  <a:srgbClr val="0070C0"/>
                </a:solidFill>
                <a:latin typeface="Consolas" pitchFamily="49" charset="0"/>
                <a:cs typeface="Consolas" pitchFamily="49" charset="0"/>
              </a:rPr>
              <a:t> </a:t>
            </a:r>
            <a:r>
              <a:rPr lang="ru-RU" dirty="0" err="1">
                <a:latin typeface="Consolas" pitchFamily="49" charset="0"/>
                <a:cs typeface="Consolas" pitchFamily="49" charset="0"/>
              </a:rPr>
              <a:t>arr</a:t>
            </a:r>
            <a:r>
              <a:rPr lang="en-US" dirty="0">
                <a:latin typeface="Consolas" pitchFamily="49" charset="0"/>
                <a:cs typeface="Consolas" pitchFamily="49" charset="0"/>
              </a:rPr>
              <a:t>ay</a:t>
            </a:r>
            <a:r>
              <a:rPr lang="ru-RU" dirty="0">
                <a:latin typeface="Consolas" pitchFamily="49" charset="0"/>
                <a:cs typeface="Consolas" pitchFamily="49" charset="0"/>
              </a:rPr>
              <a:t> = [];</a:t>
            </a:r>
          </a:p>
          <a:p>
            <a:r>
              <a:rPr lang="ru-RU" dirty="0" err="1">
                <a:solidFill>
                  <a:srgbClr val="0070C0"/>
                </a:solidFill>
                <a:latin typeface="Consolas" pitchFamily="49" charset="0"/>
                <a:cs typeface="Consolas" pitchFamily="49" charset="0"/>
              </a:rPr>
              <a:t>for</a:t>
            </a:r>
            <a:r>
              <a:rPr lang="ru-RU" dirty="0">
                <a:solidFill>
                  <a:srgbClr val="0070C0"/>
                </a:solidFill>
                <a:latin typeface="Consolas" pitchFamily="49" charset="0"/>
                <a:cs typeface="Consolas" pitchFamily="49" charset="0"/>
              </a:rPr>
              <a:t> </a:t>
            </a:r>
            <a:r>
              <a:rPr lang="ru-RU" dirty="0">
                <a:latin typeface="Consolas" pitchFamily="49" charset="0"/>
                <a:cs typeface="Consolas" pitchFamily="49" charset="0"/>
              </a:rPr>
              <a:t>(</a:t>
            </a:r>
            <a:r>
              <a:rPr lang="en-US" dirty="0">
                <a:solidFill>
                  <a:srgbClr val="0070C0"/>
                </a:solidFill>
                <a:latin typeface="Consolas" pitchFamily="49" charset="0"/>
                <a:cs typeface="Consolas" pitchFamily="49" charset="0"/>
              </a:rPr>
              <a:t>let</a:t>
            </a:r>
            <a:r>
              <a:rPr lang="ru-RU" dirty="0">
                <a:solidFill>
                  <a:srgbClr val="0070C0"/>
                </a:solidFill>
                <a:latin typeface="Consolas" pitchFamily="49" charset="0"/>
                <a:cs typeface="Consolas" pitchFamily="49" charset="0"/>
              </a:rPr>
              <a:t> </a:t>
            </a:r>
            <a:r>
              <a:rPr lang="ru-RU" dirty="0">
                <a:latin typeface="Consolas" pitchFamily="49" charset="0"/>
                <a:cs typeface="Consolas" pitchFamily="49" charset="0"/>
              </a:rPr>
              <a:t>i = 0; i &lt; </a:t>
            </a:r>
            <a:r>
              <a:rPr lang="en-US" dirty="0">
                <a:latin typeface="Consolas" pitchFamily="49" charset="0"/>
                <a:cs typeface="Consolas" pitchFamily="49" charset="0"/>
              </a:rPr>
              <a:t>10</a:t>
            </a:r>
            <a:r>
              <a:rPr lang="ru-RU" dirty="0">
                <a:latin typeface="Consolas" pitchFamily="49" charset="0"/>
                <a:cs typeface="Consolas" pitchFamily="49" charset="0"/>
              </a:rPr>
              <a:t>; i++) {</a:t>
            </a:r>
          </a:p>
          <a:p>
            <a:r>
              <a:rPr lang="ru-RU" dirty="0">
                <a:latin typeface="Consolas" pitchFamily="49" charset="0"/>
                <a:cs typeface="Consolas" pitchFamily="49" charset="0"/>
              </a:rPr>
              <a:t> </a:t>
            </a:r>
            <a:r>
              <a:rPr lang="ru-RU" dirty="0" err="1">
                <a:latin typeface="Consolas" pitchFamily="49" charset="0"/>
                <a:cs typeface="Consolas" pitchFamily="49" charset="0"/>
              </a:rPr>
              <a:t>arr</a:t>
            </a:r>
            <a:r>
              <a:rPr lang="en-US" dirty="0">
                <a:latin typeface="Consolas" pitchFamily="49" charset="0"/>
                <a:cs typeface="Consolas" pitchFamily="49" charset="0"/>
              </a:rPr>
              <a:t>ay</a:t>
            </a:r>
            <a:r>
              <a:rPr lang="ru-RU" dirty="0">
                <a:latin typeface="Consolas" pitchFamily="49" charset="0"/>
                <a:cs typeface="Consolas" pitchFamily="49" charset="0"/>
              </a:rPr>
              <a:t>[i] = </a:t>
            </a:r>
            <a:r>
              <a:rPr lang="ru-RU" dirty="0" err="1">
                <a:solidFill>
                  <a:srgbClr val="0070C0"/>
                </a:solidFill>
                <a:latin typeface="Consolas" pitchFamily="49" charset="0"/>
                <a:cs typeface="Consolas" pitchFamily="49" charset="0"/>
              </a:rPr>
              <a:t>function</a:t>
            </a:r>
            <a:r>
              <a:rPr lang="ru-RU" dirty="0">
                <a:solidFill>
                  <a:srgbClr val="0070C0"/>
                </a:solidFill>
                <a:latin typeface="Consolas" pitchFamily="49" charset="0"/>
                <a:cs typeface="Consolas" pitchFamily="49" charset="0"/>
              </a:rPr>
              <a:t> </a:t>
            </a:r>
            <a:r>
              <a:rPr lang="ru-RU" dirty="0">
                <a:latin typeface="Consolas" pitchFamily="49" charset="0"/>
                <a:cs typeface="Consolas" pitchFamily="49" charset="0"/>
              </a:rPr>
              <a:t>() {</a:t>
            </a:r>
          </a:p>
          <a:p>
            <a:r>
              <a:rPr lang="ru-RU" dirty="0">
                <a:latin typeface="Consolas" pitchFamily="49" charset="0"/>
                <a:cs typeface="Consolas" pitchFamily="49" charset="0"/>
              </a:rPr>
              <a:t>      </a:t>
            </a:r>
            <a:r>
              <a:rPr lang="en-US" dirty="0">
                <a:latin typeface="Consolas" pitchFamily="49" charset="0"/>
                <a:cs typeface="Consolas" pitchFamily="49" charset="0"/>
              </a:rPr>
              <a:t>alert</a:t>
            </a:r>
            <a:r>
              <a:rPr lang="ru-RU" dirty="0">
                <a:latin typeface="Consolas" pitchFamily="49" charset="0"/>
                <a:cs typeface="Consolas" pitchFamily="49" charset="0"/>
              </a:rPr>
              <a:t>(i);</a:t>
            </a:r>
          </a:p>
          <a:p>
            <a:r>
              <a:rPr lang="ru-RU" dirty="0">
                <a:latin typeface="Consolas" pitchFamily="49" charset="0"/>
                <a:cs typeface="Consolas" pitchFamily="49" charset="0"/>
              </a:rPr>
              <a:t>   }</a:t>
            </a:r>
            <a:r>
              <a:rPr lang="en-US" dirty="0">
                <a:latin typeface="Consolas" pitchFamily="49" charset="0"/>
                <a:cs typeface="Consolas" pitchFamily="49" charset="0"/>
              </a:rPr>
              <a:t>;</a:t>
            </a:r>
            <a:endParaRPr lang="ru-RU" dirty="0">
              <a:latin typeface="Consolas" pitchFamily="49" charset="0"/>
              <a:cs typeface="Consolas" pitchFamily="49" charset="0"/>
            </a:endParaRPr>
          </a:p>
          <a:p>
            <a:r>
              <a:rPr lang="ru-RU" dirty="0">
                <a:latin typeface="Consolas" pitchFamily="49" charset="0"/>
                <a:cs typeface="Consolas" pitchFamily="49" charset="0"/>
              </a:rPr>
              <a:t>}</a:t>
            </a:r>
          </a:p>
          <a:p>
            <a:r>
              <a:rPr lang="en-US" dirty="0">
                <a:latin typeface="Consolas" pitchFamily="49" charset="0"/>
                <a:cs typeface="Consolas" pitchFamily="49" charset="0"/>
              </a:rPr>
              <a:t>array</a:t>
            </a:r>
            <a:r>
              <a:rPr lang="ru-RU" dirty="0">
                <a:latin typeface="Consolas" pitchFamily="49" charset="0"/>
                <a:cs typeface="Consolas" pitchFamily="49" charset="0"/>
              </a:rPr>
              <a:t>[0](); </a:t>
            </a:r>
            <a:r>
              <a:rPr lang="ru-RU" dirty="0">
                <a:solidFill>
                  <a:schemeClr val="bg1">
                    <a:lumMod val="50000"/>
                  </a:schemeClr>
                </a:solidFill>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0</a:t>
            </a:r>
            <a:endParaRPr lang="ru-RU" dirty="0">
              <a:solidFill>
                <a:schemeClr val="bg1">
                  <a:lumMod val="50000"/>
                </a:schemeClr>
              </a:solidFill>
              <a:latin typeface="Consolas" pitchFamily="49" charset="0"/>
              <a:cs typeface="Consolas" pitchFamily="49" charset="0"/>
            </a:endParaRPr>
          </a:p>
          <a:p>
            <a:r>
              <a:rPr lang="en-US" dirty="0">
                <a:latin typeface="Consolas" pitchFamily="49" charset="0"/>
                <a:cs typeface="Consolas" pitchFamily="49" charset="0"/>
              </a:rPr>
              <a:t>array</a:t>
            </a:r>
            <a:r>
              <a:rPr lang="ru-RU" dirty="0">
                <a:latin typeface="Consolas" pitchFamily="49" charset="0"/>
                <a:cs typeface="Consolas" pitchFamily="49" charset="0"/>
              </a:rPr>
              <a:t>[4](); </a:t>
            </a:r>
            <a:r>
              <a:rPr lang="ru-RU" dirty="0">
                <a:solidFill>
                  <a:schemeClr val="bg1">
                    <a:lumMod val="50000"/>
                  </a:schemeClr>
                </a:solidFill>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4</a:t>
            </a:r>
            <a:endParaRPr lang="ru-RU" dirty="0">
              <a:solidFill>
                <a:schemeClr val="bg1">
                  <a:lumMod val="50000"/>
                </a:schemeClr>
              </a:solidFill>
              <a:latin typeface="Consolas" pitchFamily="49" charset="0"/>
              <a:cs typeface="Consolas" pitchFamily="49" charset="0"/>
            </a:endParaRPr>
          </a:p>
        </p:txBody>
      </p:sp>
    </p:spTree>
    <p:extLst>
      <p:ext uri="{BB962C8B-B14F-4D97-AF65-F5344CB8AC3E}">
        <p14:creationId xmlns:p14="http://schemas.microsoft.com/office/powerpoint/2010/main" val="37587748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76447" y="1105896"/>
            <a:ext cx="11515060" cy="5635145"/>
          </a:xfrm>
        </p:spPr>
        <p:txBody>
          <a:bodyPr rtlCol="0">
            <a:noAutofit/>
          </a:bodyPr>
          <a:lstStyle/>
          <a:p>
            <a:pPr algn="just">
              <a:spcBef>
                <a:spcPts val="0"/>
              </a:spcBef>
              <a:spcAft>
                <a:spcPts val="1200"/>
              </a:spcAft>
            </a:pPr>
            <a:r>
              <a:rPr lang="en-US" dirty="0">
                <a:cs typeface="Arial" panose="020B0604020202020204" pitchFamily="34" charset="0"/>
              </a:rPr>
              <a:t>ES6 Added New Type of Quotation Marks for Strings</a:t>
            </a:r>
            <a:r>
              <a:rPr lang="ru-RU" dirty="0">
                <a:cs typeface="Arial" panose="020B0604020202020204" pitchFamily="34" charset="0"/>
              </a:rPr>
              <a:t>:</a:t>
            </a:r>
          </a:p>
          <a:p>
            <a:pPr>
              <a:spcBef>
                <a:spcPts val="0"/>
              </a:spcBef>
            </a:pPr>
            <a:r>
              <a:rPr lang="en-US" dirty="0">
                <a:solidFill>
                  <a:srgbClr val="0000FF"/>
                </a:solidFill>
                <a:cs typeface="Courier New" panose="02070309020205020404" pitchFamily="49" charset="0"/>
              </a:rPr>
              <a:t>			</a:t>
            </a:r>
            <a:r>
              <a:rPr lang="en-US" dirty="0">
                <a:solidFill>
                  <a:srgbClr val="0070C0"/>
                </a:solidFill>
                <a:latin typeface="Consolas" pitchFamily="49" charset="0"/>
                <a:cs typeface="Consolas" pitchFamily="49" charset="0"/>
              </a:rPr>
              <a:t>const</a:t>
            </a:r>
            <a:r>
              <a:rPr lang="ru-RU" dirty="0">
                <a:solidFill>
                  <a:srgbClr val="0070C0"/>
                </a:solidFill>
                <a:latin typeface="Consolas" pitchFamily="49" charset="0"/>
                <a:cs typeface="Consolas" pitchFamily="49" charset="0"/>
              </a:rPr>
              <a:t> </a:t>
            </a:r>
            <a:r>
              <a:rPr lang="en-US" dirty="0" err="1">
                <a:latin typeface="Consolas" pitchFamily="49" charset="0"/>
                <a:cs typeface="Consolas" pitchFamily="49" charset="0"/>
              </a:rPr>
              <a:t>newS</a:t>
            </a:r>
            <a:r>
              <a:rPr lang="ru-RU" dirty="0" err="1">
                <a:latin typeface="Consolas" pitchFamily="49" charset="0"/>
                <a:cs typeface="Consolas" pitchFamily="49" charset="0"/>
              </a:rPr>
              <a:t>tr</a:t>
            </a:r>
            <a:r>
              <a:rPr lang="en-US" dirty="0" err="1">
                <a:latin typeface="Consolas" pitchFamily="49" charset="0"/>
                <a:cs typeface="Consolas" pitchFamily="49" charset="0"/>
              </a:rPr>
              <a:t>ing</a:t>
            </a:r>
            <a:r>
              <a:rPr lang="ru-RU" dirty="0">
                <a:latin typeface="Consolas" pitchFamily="49" charset="0"/>
                <a:cs typeface="Consolas" pitchFamily="49" charset="0"/>
              </a:rPr>
              <a:t> = </a:t>
            </a:r>
            <a:r>
              <a:rPr lang="ru-RU" b="1" dirty="0">
                <a:solidFill>
                  <a:srgbClr val="7030A0"/>
                </a:solidFill>
                <a:latin typeface="Consolas" pitchFamily="49" charset="0"/>
                <a:cs typeface="Consolas" pitchFamily="49" charset="0"/>
              </a:rPr>
              <a:t>`</a:t>
            </a:r>
            <a:r>
              <a:rPr lang="en-US" dirty="0">
                <a:latin typeface="Consolas" pitchFamily="49" charset="0"/>
                <a:cs typeface="Consolas" pitchFamily="49" charset="0"/>
              </a:rPr>
              <a:t>text in </a:t>
            </a:r>
            <a:r>
              <a:rPr lang="en-US" dirty="0" err="1">
                <a:latin typeface="Consolas" pitchFamily="49" charset="0"/>
                <a:cs typeface="Consolas" pitchFamily="49" charset="0"/>
              </a:rPr>
              <a:t>backtick</a:t>
            </a:r>
            <a:r>
              <a:rPr lang="ru-RU" b="1" dirty="0">
                <a:solidFill>
                  <a:srgbClr val="7030A0"/>
                </a:solidFill>
                <a:latin typeface="Consolas" pitchFamily="49" charset="0"/>
                <a:cs typeface="Consolas" pitchFamily="49" charset="0"/>
              </a:rPr>
              <a:t>`</a:t>
            </a:r>
            <a:r>
              <a:rPr lang="ru-RU" dirty="0">
                <a:latin typeface="Consolas" pitchFamily="49" charset="0"/>
                <a:cs typeface="Consolas" pitchFamily="49" charset="0"/>
              </a:rPr>
              <a:t>;</a:t>
            </a:r>
            <a:endParaRPr lang="en-US" dirty="0">
              <a:latin typeface="Consolas" pitchFamily="49" charset="0"/>
              <a:cs typeface="Consolas" pitchFamily="49" charset="0"/>
            </a:endParaRPr>
          </a:p>
          <a:p>
            <a:pPr algn="just">
              <a:spcBef>
                <a:spcPts val="0"/>
              </a:spcBef>
            </a:pPr>
            <a:endParaRPr lang="en-US" dirty="0">
              <a:cs typeface="Arial" panose="020B0604020202020204" pitchFamily="34" charset="0"/>
            </a:endParaRPr>
          </a:p>
          <a:p>
            <a:pPr algn="just">
              <a:spcBef>
                <a:spcPts val="0"/>
              </a:spcBef>
            </a:pPr>
            <a:r>
              <a:rPr lang="en-US" dirty="0">
                <a:cs typeface="Arial" panose="020B0604020202020204" pitchFamily="34" charset="0"/>
              </a:rPr>
              <a:t>The </a:t>
            </a:r>
            <a:r>
              <a:rPr lang="en-US" b="1" dirty="0">
                <a:solidFill>
                  <a:srgbClr val="7030A0"/>
                </a:solidFill>
                <a:cs typeface="Arial" panose="020B0604020202020204" pitchFamily="34" charset="0"/>
              </a:rPr>
              <a:t>main differences </a:t>
            </a:r>
            <a:r>
              <a:rPr lang="en-US" dirty="0">
                <a:cs typeface="Arial" panose="020B0604020202020204" pitchFamily="34" charset="0"/>
              </a:rPr>
              <a:t>from double "..." and single '...' quotes</a:t>
            </a:r>
            <a:r>
              <a:rPr lang="ru-RU" dirty="0">
                <a:cs typeface="Arial" panose="020B0604020202020204" pitchFamily="34" charset="0"/>
              </a:rPr>
              <a:t>:</a:t>
            </a:r>
          </a:p>
          <a:p>
            <a:pPr marL="342900" indent="-342900" algn="just">
              <a:spcBef>
                <a:spcPts val="0"/>
              </a:spcBef>
              <a:spcAft>
                <a:spcPts val="600"/>
              </a:spcAft>
              <a:buClrTx/>
              <a:buFont typeface="Arial" pitchFamily="34" charset="0"/>
              <a:buChar char="•"/>
            </a:pPr>
            <a:r>
              <a:rPr lang="en-US" dirty="0">
                <a:cs typeface="Arial" panose="020B0604020202020204" pitchFamily="34" charset="0"/>
              </a:rPr>
              <a:t>You can insert expressions using </a:t>
            </a:r>
            <a:r>
              <a:rPr lang="en-US" b="1" dirty="0">
                <a:solidFill>
                  <a:srgbClr val="7030A0"/>
                </a:solidFill>
                <a:cs typeface="Arial" panose="020B0604020202020204" pitchFamily="34" charset="0"/>
              </a:rPr>
              <a:t>${...}</a:t>
            </a:r>
            <a:r>
              <a:rPr lang="ru-RU" sz="2400" dirty="0">
                <a:latin typeface="Arial" panose="020B0604020202020204" pitchFamily="34" charset="0"/>
                <a:cs typeface="Arial" panose="020B0604020202020204" pitchFamily="34" charset="0"/>
              </a:rPr>
              <a:t>:</a:t>
            </a:r>
            <a:endParaRPr lang="en-US" sz="2400" dirty="0">
              <a:latin typeface="Arial" panose="020B0604020202020204" pitchFamily="34" charset="0"/>
              <a:cs typeface="Arial" panose="020B0604020202020204" pitchFamily="34" charset="0"/>
            </a:endParaRPr>
          </a:p>
          <a:p>
            <a:pPr lvl="1">
              <a:spcBef>
                <a:spcPts val="0"/>
              </a:spcBef>
            </a:pPr>
            <a:r>
              <a:rPr lang="en-US" sz="1800" dirty="0" err="1">
                <a:solidFill>
                  <a:srgbClr val="0070C0"/>
                </a:solidFill>
                <a:latin typeface="Consolas" pitchFamily="49" charset="0"/>
                <a:cs typeface="Consolas" pitchFamily="49" charset="0"/>
              </a:rPr>
              <a:t>const</a:t>
            </a:r>
            <a:r>
              <a:rPr lang="en-US" sz="1800" dirty="0">
                <a:latin typeface="Consolas" pitchFamily="49" charset="0"/>
                <a:cs typeface="Consolas" pitchFamily="49" charset="0"/>
              </a:rPr>
              <a:t> name = `John`;</a:t>
            </a:r>
          </a:p>
          <a:p>
            <a:pPr lvl="1">
              <a:spcBef>
                <a:spcPts val="0"/>
              </a:spcBef>
            </a:pPr>
            <a:r>
              <a:rPr lang="en-US" sz="1800" dirty="0" err="1">
                <a:solidFill>
                  <a:srgbClr val="0070C0"/>
                </a:solidFill>
                <a:latin typeface="Consolas" pitchFamily="49" charset="0"/>
                <a:cs typeface="Consolas" pitchFamily="49" charset="0"/>
              </a:rPr>
              <a:t>const</a:t>
            </a:r>
            <a:r>
              <a:rPr lang="en-US" sz="1800" dirty="0">
                <a:latin typeface="Consolas" pitchFamily="49" charset="0"/>
                <a:cs typeface="Consolas" pitchFamily="49" charset="0"/>
              </a:rPr>
              <a:t> job = `engineer`;</a:t>
            </a:r>
          </a:p>
          <a:p>
            <a:pPr lvl="1">
              <a:spcBef>
                <a:spcPts val="0"/>
              </a:spcBef>
            </a:pPr>
            <a:r>
              <a:rPr lang="en-US" sz="1800" dirty="0" err="1">
                <a:solidFill>
                  <a:srgbClr val="0070C0"/>
                </a:solidFill>
                <a:latin typeface="Consolas" pitchFamily="49" charset="0"/>
                <a:cs typeface="Consolas" pitchFamily="49" charset="0"/>
              </a:rPr>
              <a:t>const</a:t>
            </a:r>
            <a:r>
              <a:rPr lang="en-US" sz="1800" dirty="0">
                <a:latin typeface="Consolas" pitchFamily="49" charset="0"/>
                <a:cs typeface="Consolas" pitchFamily="49" charset="0"/>
              </a:rPr>
              <a:t> </a:t>
            </a:r>
            <a:r>
              <a:rPr lang="en-US" sz="1800" dirty="0" err="1">
                <a:latin typeface="Consolas" pitchFamily="49" charset="0"/>
                <a:cs typeface="Consolas" pitchFamily="49" charset="0"/>
              </a:rPr>
              <a:t>str</a:t>
            </a:r>
            <a:r>
              <a:rPr lang="en-US" sz="1800" dirty="0">
                <a:latin typeface="Consolas" pitchFamily="49" charset="0"/>
                <a:cs typeface="Consolas" pitchFamily="49" charset="0"/>
              </a:rPr>
              <a:t> = `${name} works at factory as an ${job}`;</a:t>
            </a:r>
          </a:p>
          <a:p>
            <a:pPr lvl="1">
              <a:spcBef>
                <a:spcPts val="0"/>
              </a:spcBef>
            </a:pP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str</a:t>
            </a:r>
            <a:r>
              <a:rPr lang="en-US" sz="1800" dirty="0">
                <a:latin typeface="Consolas" pitchFamily="49" charset="0"/>
                <a:cs typeface="Consolas" pitchFamily="49" charset="0"/>
              </a:rPr>
              <a:t>); // "John works at factory as an engineer"</a:t>
            </a:r>
            <a:endParaRPr lang="ru-RU" sz="1800" dirty="0">
              <a:latin typeface="Consolas" pitchFamily="49" charset="0"/>
              <a:cs typeface="Consolas" pitchFamily="49" charset="0"/>
            </a:endParaRPr>
          </a:p>
          <a:p>
            <a:pPr lvl="1">
              <a:spcBef>
                <a:spcPts val="0"/>
              </a:spcBef>
            </a:pPr>
            <a:endParaRPr lang="ru-RU" sz="1800" dirty="0">
              <a:latin typeface="Consolas" pitchFamily="49" charset="0"/>
              <a:cs typeface="Consolas" pitchFamily="49" charset="0"/>
            </a:endParaRPr>
          </a:p>
          <a:p>
            <a:pPr lvl="1">
              <a:spcBef>
                <a:spcPts val="0"/>
              </a:spcBef>
            </a:pPr>
            <a:r>
              <a:rPr lang="en-US" sz="1800" dirty="0" err="1">
                <a:solidFill>
                  <a:srgbClr val="0070C0"/>
                </a:solidFill>
                <a:latin typeface="Consolas" pitchFamily="49" charset="0"/>
                <a:cs typeface="Consolas" pitchFamily="49" charset="0"/>
              </a:rPr>
              <a:t>const</a:t>
            </a:r>
            <a:r>
              <a:rPr lang="ru-RU"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salary</a:t>
            </a:r>
            <a:r>
              <a:rPr lang="ru-RU" sz="1800" dirty="0">
                <a:latin typeface="Consolas" pitchFamily="49" charset="0"/>
                <a:cs typeface="Consolas" pitchFamily="49" charset="0"/>
              </a:rPr>
              <a:t> = </a:t>
            </a:r>
            <a:r>
              <a:rPr lang="en-US" sz="1800" dirty="0">
                <a:latin typeface="Consolas" pitchFamily="49" charset="0"/>
                <a:cs typeface="Consolas" pitchFamily="49" charset="0"/>
              </a:rPr>
              <a:t>900</a:t>
            </a:r>
            <a:r>
              <a:rPr lang="ru-RU" sz="1800" dirty="0">
                <a:latin typeface="Consolas" pitchFamily="49" charset="0"/>
                <a:cs typeface="Consolas" pitchFamily="49" charset="0"/>
              </a:rPr>
              <a:t>;</a:t>
            </a:r>
          </a:p>
          <a:p>
            <a:pPr lvl="1">
              <a:spcBef>
                <a:spcPts val="0"/>
              </a:spcBef>
            </a:pPr>
            <a:r>
              <a:rPr lang="en-US" sz="1800" dirty="0" err="1">
                <a:solidFill>
                  <a:srgbClr val="0070C0"/>
                </a:solidFill>
                <a:latin typeface="Consolas" pitchFamily="49" charset="0"/>
                <a:cs typeface="Consolas" pitchFamily="49" charset="0"/>
              </a:rPr>
              <a:t>const</a:t>
            </a:r>
            <a:r>
              <a:rPr lang="ru-RU"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bonus</a:t>
            </a:r>
            <a:r>
              <a:rPr lang="ru-RU" sz="1800" dirty="0">
                <a:latin typeface="Consolas" pitchFamily="49" charset="0"/>
                <a:cs typeface="Consolas" pitchFamily="49" charset="0"/>
              </a:rPr>
              <a:t> = </a:t>
            </a:r>
            <a:r>
              <a:rPr lang="en-US" sz="1800" dirty="0">
                <a:latin typeface="Consolas" pitchFamily="49" charset="0"/>
                <a:cs typeface="Consolas" pitchFamily="49" charset="0"/>
              </a:rPr>
              <a:t>400</a:t>
            </a:r>
            <a:r>
              <a:rPr lang="ru-RU" sz="1800" dirty="0">
                <a:latin typeface="Consolas" pitchFamily="49" charset="0"/>
                <a:cs typeface="Consolas" pitchFamily="49" charset="0"/>
              </a:rPr>
              <a:t>;</a:t>
            </a:r>
          </a:p>
          <a:p>
            <a:pPr lvl="1">
              <a:spcBef>
                <a:spcPts val="0"/>
              </a:spcBef>
            </a:pPr>
            <a:r>
              <a:rPr lang="en-US" sz="1800" dirty="0" err="1">
                <a:solidFill>
                  <a:srgbClr val="0070C0"/>
                </a:solidFill>
                <a:latin typeface="Consolas" pitchFamily="49" charset="0"/>
                <a:cs typeface="Consolas" pitchFamily="49" charset="0"/>
              </a:rPr>
              <a:t>const</a:t>
            </a:r>
            <a:r>
              <a:rPr lang="en-US"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income = `Your monthly income will be ${salary + bonus}`; </a:t>
            </a:r>
          </a:p>
          <a:p>
            <a:pPr lvl="1">
              <a:spcBef>
                <a:spcPts val="0"/>
              </a:spcBef>
            </a:pP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(income);   // Your monthly income will be 1300</a:t>
            </a:r>
          </a:p>
          <a:p>
            <a:pPr lvl="1">
              <a:spcBef>
                <a:spcPts val="0"/>
              </a:spcBef>
            </a:pPr>
            <a:endParaRPr lang="en-US" dirty="0">
              <a:cs typeface="Arial" panose="020B0604020202020204" pitchFamily="34" charset="0"/>
            </a:endParaRPr>
          </a:p>
          <a:p>
            <a:pPr marL="342900" indent="-342900" algn="just">
              <a:spcBef>
                <a:spcPts val="0"/>
              </a:spcBef>
              <a:spcAft>
                <a:spcPts val="600"/>
              </a:spcAft>
              <a:buClrTx/>
              <a:buFont typeface="Arial" pitchFamily="34" charset="0"/>
              <a:buChar char="•"/>
            </a:pPr>
            <a:r>
              <a:rPr lang="en-US" dirty="0">
                <a:cs typeface="Arial" panose="020B0604020202020204" pitchFamily="34" charset="0"/>
              </a:rPr>
              <a:t>Now you can do a </a:t>
            </a:r>
            <a:r>
              <a:rPr lang="en-US" b="1" dirty="0">
                <a:solidFill>
                  <a:srgbClr val="7030A0"/>
                </a:solidFill>
                <a:cs typeface="Arial" panose="020B0604020202020204" pitchFamily="34" charset="0"/>
              </a:rPr>
              <a:t>line feed</a:t>
            </a:r>
            <a:r>
              <a:rPr lang="ru-RU" dirty="0">
                <a:cs typeface="Arial" panose="020B0604020202020204" pitchFamily="34" charset="0"/>
              </a:rPr>
              <a:t>:</a:t>
            </a:r>
            <a:r>
              <a:rPr lang="en-US" dirty="0">
                <a:cs typeface="Arial" panose="020B0604020202020204" pitchFamily="34" charset="0"/>
              </a:rPr>
              <a:t>			</a:t>
            </a:r>
            <a:endParaRPr lang="ru-RU" dirty="0">
              <a:cs typeface="Arial" panose="020B0604020202020204" pitchFamily="34" charset="0"/>
            </a:endParaRPr>
          </a:p>
          <a:p>
            <a:pPr lvl="1">
              <a:spcBef>
                <a:spcPts val="0"/>
              </a:spcBef>
            </a:pPr>
            <a:r>
              <a:rPr lang="ru-RU" sz="1800" dirty="0">
                <a:latin typeface="Consolas" pitchFamily="49" charset="0"/>
                <a:cs typeface="Consolas" pitchFamily="49" charset="0"/>
              </a:rPr>
              <a:t>console.log(`</a:t>
            </a:r>
            <a:r>
              <a:rPr lang="en-US" sz="1800" dirty="0">
                <a:latin typeface="Consolas" pitchFamily="49" charset="0"/>
                <a:cs typeface="Consolas" pitchFamily="49" charset="0"/>
              </a:rPr>
              <a:t>Example				</a:t>
            </a:r>
            <a:endParaRPr lang="ru-RU" sz="1800" dirty="0">
              <a:latin typeface="Consolas" pitchFamily="49" charset="0"/>
              <a:cs typeface="Consolas" pitchFamily="49" charset="0"/>
            </a:endParaRPr>
          </a:p>
          <a:p>
            <a:pPr lvl="1">
              <a:spcBef>
                <a:spcPts val="0"/>
              </a:spcBef>
            </a:pPr>
            <a:r>
              <a:rPr lang="ru-RU" sz="1800" dirty="0">
                <a:latin typeface="Consolas" pitchFamily="49" charset="0"/>
                <a:cs typeface="Consolas" pitchFamily="49" charset="0"/>
              </a:rPr>
              <a:t>   </a:t>
            </a:r>
            <a:r>
              <a:rPr lang="en-US" sz="1800" dirty="0">
                <a:latin typeface="Consolas" pitchFamily="49" charset="0"/>
                <a:cs typeface="Consolas" pitchFamily="49" charset="0"/>
              </a:rPr>
              <a:t>multiline</a:t>
            </a:r>
            <a:endParaRPr lang="ru-RU" sz="1800" dirty="0">
              <a:latin typeface="Consolas" pitchFamily="49" charset="0"/>
              <a:cs typeface="Consolas" pitchFamily="49" charset="0"/>
            </a:endParaRPr>
          </a:p>
          <a:p>
            <a:pPr lvl="1">
              <a:spcBef>
                <a:spcPts val="0"/>
              </a:spcBef>
            </a:pPr>
            <a:r>
              <a:rPr lang="ru-RU" sz="1800" dirty="0">
                <a:latin typeface="Consolas" pitchFamily="49" charset="0"/>
                <a:cs typeface="Consolas" pitchFamily="49" charset="0"/>
              </a:rPr>
              <a:t>      </a:t>
            </a:r>
            <a:r>
              <a:rPr lang="en-US" sz="1800" dirty="0">
                <a:latin typeface="Consolas" pitchFamily="49" charset="0"/>
                <a:cs typeface="Consolas" pitchFamily="49" charset="0"/>
              </a:rPr>
              <a:t>lines</a:t>
            </a:r>
            <a:r>
              <a:rPr lang="ru-RU" sz="1800" dirty="0">
                <a:latin typeface="Consolas" pitchFamily="49" charset="0"/>
                <a:cs typeface="Consolas" pitchFamily="49" charset="0"/>
              </a:rPr>
              <a:t>`);</a:t>
            </a:r>
          </a:p>
          <a:p>
            <a:pPr marL="457156" lvl="1" indent="0">
              <a:spcBef>
                <a:spcPts val="0"/>
              </a:spcBef>
              <a:buNone/>
            </a:pPr>
            <a:endParaRPr lang="ru-RU" sz="18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90613"/>
            <a:ext cx="11565619" cy="525970"/>
          </a:xfrm>
        </p:spPr>
        <p:txBody>
          <a:bodyPr/>
          <a:lstStyle/>
          <a:p>
            <a:pPr marL="0" lvl="1"/>
            <a:r>
              <a:rPr lang="en-US" sz="3600" b="1" dirty="0">
                <a:latin typeface="Proxima Nova Black" charset="0"/>
              </a:rPr>
              <a:t>Template Literals</a:t>
            </a:r>
            <a:endParaRPr lang="en-US" sz="3600" dirty="0">
              <a:latin typeface="Proxima Nova Black" charset="0"/>
              <a:cs typeface="Arial" panose="020B0604020202020204" pitchFamily="34" charset="0"/>
            </a:endParaRPr>
          </a:p>
        </p:txBody>
      </p:sp>
      <p:sp>
        <p:nvSpPr>
          <p:cNvPr id="3" name="Прямоугольник 2"/>
          <p:cNvSpPr/>
          <p:nvPr/>
        </p:nvSpPr>
        <p:spPr>
          <a:xfrm>
            <a:off x="6063616" y="5652667"/>
            <a:ext cx="2438383" cy="923330"/>
          </a:xfrm>
          <a:prstGeom prst="rect">
            <a:avLst/>
          </a:prstGeom>
        </p:spPr>
        <p:txBody>
          <a:bodyPr wrap="square">
            <a:spAutoFit/>
          </a:bodyPr>
          <a:lstStyle/>
          <a:p>
            <a:r>
              <a:rPr lang="en-US" dirty="0">
                <a:latin typeface="Consolas" pitchFamily="49" charset="0"/>
                <a:cs typeface="Consolas" pitchFamily="49" charset="0"/>
              </a:rPr>
              <a:t>Example</a:t>
            </a:r>
          </a:p>
          <a:p>
            <a:r>
              <a:rPr lang="en-US" dirty="0">
                <a:latin typeface="Consolas" pitchFamily="49" charset="0"/>
                <a:cs typeface="Consolas" pitchFamily="49" charset="0"/>
              </a:rPr>
              <a:t>    multiline</a:t>
            </a:r>
          </a:p>
          <a:p>
            <a:r>
              <a:rPr lang="en-US" dirty="0">
                <a:latin typeface="Consolas" pitchFamily="49" charset="0"/>
                <a:cs typeface="Consolas" pitchFamily="49" charset="0"/>
              </a:rPr>
              <a:t>       lines</a:t>
            </a:r>
            <a:endParaRPr lang="ru-RU" dirty="0">
              <a:latin typeface="Consolas" pitchFamily="49" charset="0"/>
              <a:cs typeface="Consolas" pitchFamily="49" charset="0"/>
            </a:endParaRPr>
          </a:p>
        </p:txBody>
      </p:sp>
      <p:sp>
        <p:nvSpPr>
          <p:cNvPr id="6" name="Arrow: Right 8"/>
          <p:cNvSpPr/>
          <p:nvPr/>
        </p:nvSpPr>
        <p:spPr>
          <a:xfrm>
            <a:off x="4488882" y="6060856"/>
            <a:ext cx="846018" cy="3404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dirty="0"/>
          </a:p>
        </p:txBody>
      </p:sp>
    </p:spTree>
    <p:extLst>
      <p:ext uri="{BB962C8B-B14F-4D97-AF65-F5344CB8AC3E}">
        <p14:creationId xmlns:p14="http://schemas.microsoft.com/office/powerpoint/2010/main" val="3672609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82603"/>
            <a:ext cx="11494709" cy="5635145"/>
          </a:xfrm>
        </p:spPr>
        <p:txBody>
          <a:bodyPr rtlCol="0">
            <a:noAutofit/>
          </a:bodyPr>
          <a:lstStyle/>
          <a:p>
            <a:pPr algn="just"/>
            <a:r>
              <a:rPr lang="en-US" b="1" dirty="0">
                <a:solidFill>
                  <a:srgbClr val="7030A0"/>
                </a:solidFill>
              </a:rPr>
              <a:t>Arrow functions ("</a:t>
            </a:r>
            <a:r>
              <a:rPr lang="en-US" sz="2400" b="1" dirty="0">
                <a:solidFill>
                  <a:srgbClr val="7030A0"/>
                </a:solidFill>
                <a:latin typeface="Consolas" pitchFamily="49" charset="0"/>
                <a:cs typeface="Consolas" pitchFamily="49" charset="0"/>
              </a:rPr>
              <a:t>=&gt;</a:t>
            </a:r>
            <a:r>
              <a:rPr lang="en-US" sz="2400" b="1" dirty="0">
                <a:solidFill>
                  <a:srgbClr val="7030A0"/>
                </a:solidFill>
              </a:rPr>
              <a:t>"</a:t>
            </a:r>
            <a:r>
              <a:rPr lang="en-US" b="1" dirty="0">
                <a:solidFill>
                  <a:srgbClr val="7030A0"/>
                </a:solidFill>
              </a:rPr>
              <a:t>) </a:t>
            </a:r>
            <a:r>
              <a:rPr lang="en-US" dirty="0"/>
              <a:t>are a new short syntax for creating functions in ES2015.</a:t>
            </a:r>
            <a:endParaRPr lang="uk-UA" dirty="0"/>
          </a:p>
          <a:p>
            <a:pPr algn="just">
              <a:spcAft>
                <a:spcPts val="600"/>
              </a:spcAft>
            </a:pPr>
            <a:r>
              <a:rPr lang="en-US" dirty="0"/>
              <a:t>You </a:t>
            </a:r>
            <a:r>
              <a:rPr lang="en-US" b="1" dirty="0">
                <a:solidFill>
                  <a:srgbClr val="7030A0"/>
                </a:solidFill>
              </a:rPr>
              <a:t>don't need </a:t>
            </a:r>
            <a:r>
              <a:rPr lang="en-US" dirty="0"/>
              <a:t>the </a:t>
            </a:r>
            <a:r>
              <a:rPr lang="en-US" b="1" dirty="0"/>
              <a:t>function keyword</a:t>
            </a:r>
            <a:r>
              <a:rPr lang="en-US" dirty="0"/>
              <a:t>, the </a:t>
            </a:r>
            <a:r>
              <a:rPr lang="en-US" b="1" dirty="0"/>
              <a:t>return keyword</a:t>
            </a:r>
            <a:r>
              <a:rPr lang="en-US" dirty="0"/>
              <a:t>, and the </a:t>
            </a:r>
            <a:r>
              <a:rPr lang="en-US" b="1" dirty="0"/>
              <a:t>curly brackets</a:t>
            </a:r>
            <a:r>
              <a:rPr lang="en-US" dirty="0"/>
              <a:t>.</a:t>
            </a:r>
          </a:p>
          <a:p>
            <a:pPr algn="just"/>
            <a:r>
              <a:rPr lang="en-US" sz="2400" dirty="0"/>
              <a:t>      </a:t>
            </a:r>
            <a:r>
              <a:rPr lang="en-US" sz="2400" b="1" dirty="0"/>
              <a:t>ES6</a:t>
            </a:r>
            <a:r>
              <a:rPr lang="en-US" sz="2400" dirty="0"/>
              <a:t> </a:t>
            </a:r>
            <a:r>
              <a:rPr lang="en-US" sz="2400" b="1" dirty="0">
                <a:solidFill>
                  <a:srgbClr val="7030A0"/>
                </a:solidFill>
              </a:rPr>
              <a:t>arrow function:				</a:t>
            </a:r>
            <a:r>
              <a:rPr lang="en-US" sz="2400" b="1" dirty="0"/>
              <a:t>ES5</a:t>
            </a:r>
            <a:r>
              <a:rPr lang="en-US" sz="2400" dirty="0"/>
              <a:t> </a:t>
            </a:r>
            <a:r>
              <a:rPr lang="en-US" sz="2400" b="1" dirty="0"/>
              <a:t>function</a:t>
            </a:r>
            <a:r>
              <a:rPr lang="en-US" sz="2400" b="1" dirty="0">
                <a:solidFill>
                  <a:srgbClr val="7030A0"/>
                </a:solidFill>
              </a:rPr>
              <a:t>:</a:t>
            </a:r>
            <a:endParaRPr lang="uk-UA" sz="2400" dirty="0"/>
          </a:p>
          <a:p>
            <a:pPr algn="just"/>
            <a:r>
              <a:rPr lang="en-US" sz="2000" dirty="0">
                <a:solidFill>
                  <a:srgbClr val="0070C0"/>
                </a:solidFill>
                <a:latin typeface="Consolas" pitchFamily="49" charset="0"/>
                <a:cs typeface="Consolas" pitchFamily="49" charset="0"/>
              </a:rPr>
              <a:t>let</a:t>
            </a:r>
            <a:r>
              <a:rPr lang="uk-UA"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reflect</a:t>
            </a:r>
            <a:r>
              <a:rPr lang="uk-UA" sz="2000" dirty="0">
                <a:latin typeface="Consolas" pitchFamily="49" charset="0"/>
                <a:cs typeface="Consolas" pitchFamily="49" charset="0"/>
              </a:rPr>
              <a:t> </a:t>
            </a:r>
            <a:r>
              <a:rPr lang="en-US" sz="2000" dirty="0">
                <a:latin typeface="Consolas" pitchFamily="49" charset="0"/>
                <a:cs typeface="Consolas" pitchFamily="49" charset="0"/>
              </a:rPr>
              <a:t>=</a:t>
            </a:r>
            <a:r>
              <a:rPr lang="uk-UA" sz="2000" dirty="0">
                <a:latin typeface="Consolas" pitchFamily="49" charset="0"/>
                <a:cs typeface="Consolas" pitchFamily="49" charset="0"/>
              </a:rPr>
              <a:t> </a:t>
            </a:r>
            <a:r>
              <a:rPr lang="en-US" sz="2000" b="1" dirty="0">
                <a:solidFill>
                  <a:srgbClr val="7030A0"/>
                </a:solidFill>
                <a:latin typeface="Consolas" pitchFamily="49" charset="0"/>
                <a:cs typeface="Consolas" pitchFamily="49" charset="0"/>
              </a:rPr>
              <a:t>value</a:t>
            </a:r>
            <a:r>
              <a:rPr lang="uk-UA" sz="2000" b="1" dirty="0">
                <a:solidFill>
                  <a:srgbClr val="7030A0"/>
                </a:solidFill>
                <a:latin typeface="Consolas" pitchFamily="49" charset="0"/>
                <a:cs typeface="Consolas" pitchFamily="49" charset="0"/>
              </a:rPr>
              <a:t> </a:t>
            </a:r>
            <a:r>
              <a:rPr lang="en-US" sz="2000" b="1" dirty="0">
                <a:solidFill>
                  <a:srgbClr val="7030A0"/>
                </a:solidFill>
                <a:latin typeface="Consolas" pitchFamily="49" charset="0"/>
                <a:cs typeface="Consolas" pitchFamily="49" charset="0"/>
              </a:rPr>
              <a:t>=&gt;</a:t>
            </a:r>
            <a:r>
              <a:rPr lang="uk-UA" sz="2000" b="1" dirty="0">
                <a:solidFill>
                  <a:srgbClr val="7030A0"/>
                </a:solidFill>
                <a:latin typeface="Consolas" pitchFamily="49" charset="0"/>
                <a:cs typeface="Consolas" pitchFamily="49" charset="0"/>
              </a:rPr>
              <a:t> </a:t>
            </a:r>
            <a:r>
              <a:rPr lang="en-US" sz="2000" b="1" dirty="0">
                <a:solidFill>
                  <a:srgbClr val="7030A0"/>
                </a:solidFill>
                <a:latin typeface="Consolas" pitchFamily="49" charset="0"/>
                <a:cs typeface="Consolas" pitchFamily="49" charset="0"/>
              </a:rPr>
              <a:t>value</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reflect = function(value) {</a:t>
            </a:r>
          </a:p>
          <a:p>
            <a:pPr algn="just"/>
            <a:r>
              <a:rPr lang="en-US" sz="2000" dirty="0">
                <a:latin typeface="Consolas" pitchFamily="49" charset="0"/>
                <a:cs typeface="Consolas" pitchFamily="49" charset="0"/>
              </a:rPr>
              <a:t>						   return value;</a:t>
            </a:r>
          </a:p>
          <a:p>
            <a:pPr algn="just">
              <a:spcAft>
                <a:spcPts val="1200"/>
              </a:spcAft>
            </a:pPr>
            <a:r>
              <a:rPr lang="en-US" sz="2000" dirty="0">
                <a:latin typeface="Consolas" pitchFamily="49" charset="0"/>
                <a:cs typeface="Consolas" pitchFamily="49" charset="0"/>
              </a:rPr>
              <a:t>						};</a:t>
            </a:r>
            <a:endParaRPr lang="uk-UA" sz="2400" dirty="0"/>
          </a:p>
          <a:p>
            <a:pPr marL="342900" indent="-342900" algn="just">
              <a:spcBef>
                <a:spcPts val="0"/>
              </a:spcBef>
              <a:buClrTx/>
              <a:buFont typeface="Arial" pitchFamily="34" charset="0"/>
              <a:buChar char="•"/>
            </a:pPr>
            <a:r>
              <a:rPr lang="en-US" dirty="0"/>
              <a:t>Arrow functions are </a:t>
            </a:r>
            <a:r>
              <a:rPr lang="en-US" b="1" dirty="0">
                <a:solidFill>
                  <a:srgbClr val="7030A0"/>
                </a:solidFill>
              </a:rPr>
              <a:t>not hoisted</a:t>
            </a:r>
            <a:r>
              <a:rPr lang="en-US" dirty="0"/>
              <a:t>. They must be defined </a:t>
            </a:r>
            <a:r>
              <a:rPr lang="en-US" b="1" dirty="0">
                <a:solidFill>
                  <a:srgbClr val="7030A0"/>
                </a:solidFill>
              </a:rPr>
              <a:t>before</a:t>
            </a:r>
            <a:r>
              <a:rPr lang="en-US" dirty="0">
                <a:solidFill>
                  <a:srgbClr val="7030A0"/>
                </a:solidFill>
              </a:rPr>
              <a:t> </a:t>
            </a:r>
            <a:r>
              <a:rPr lang="en-US" dirty="0"/>
              <a:t>they are used.</a:t>
            </a:r>
          </a:p>
          <a:p>
            <a:pPr marL="342900" indent="-342900" algn="just">
              <a:spcBef>
                <a:spcPts val="0"/>
              </a:spcBef>
              <a:buClrTx/>
              <a:buFont typeface="Arial" pitchFamily="34" charset="0"/>
              <a:buChar char="•"/>
            </a:pPr>
            <a:r>
              <a:rPr lang="en-US" dirty="0">
                <a:cs typeface="Arial" panose="020B0604020202020204" pitchFamily="34" charset="0"/>
              </a:rPr>
              <a:t>If there are </a:t>
            </a:r>
            <a:r>
              <a:rPr lang="en-US" b="1" dirty="0">
                <a:solidFill>
                  <a:srgbClr val="7030A0"/>
                </a:solidFill>
                <a:cs typeface="Arial" panose="020B0604020202020204" pitchFamily="34" charset="0"/>
              </a:rPr>
              <a:t>several parameters</a:t>
            </a:r>
            <a:r>
              <a:rPr lang="en-US" dirty="0">
                <a:cs typeface="Arial" panose="020B0604020202020204" pitchFamily="34" charset="0"/>
              </a:rPr>
              <a:t>, they are </a:t>
            </a:r>
            <a:r>
              <a:rPr lang="en-US" b="1" dirty="0">
                <a:solidFill>
                  <a:srgbClr val="7030A0"/>
                </a:solidFill>
                <a:cs typeface="Arial" panose="020B0604020202020204" pitchFamily="34" charset="0"/>
              </a:rPr>
              <a:t>wrapped in parentheses</a:t>
            </a:r>
            <a:endParaRPr lang="en-US" b="1" dirty="0">
              <a:solidFill>
                <a:srgbClr val="7030A0"/>
              </a:solidFill>
            </a:endParaRPr>
          </a:p>
          <a:p>
            <a:pPr algn="just">
              <a:spcBef>
                <a:spcPts val="0"/>
              </a:spcBef>
            </a:pPr>
            <a:endParaRPr lang="ru-RU"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20485"/>
            <a:ext cx="11565619" cy="525970"/>
          </a:xfrm>
        </p:spPr>
        <p:txBody>
          <a:bodyPr/>
          <a:lstStyle/>
          <a:p>
            <a:pPr marL="0" lvl="1"/>
            <a:r>
              <a:rPr lang="en-US" sz="3600" dirty="0">
                <a:latin typeface="Proxima Nova Black" panose="02000506030000020004" pitchFamily="2" charset="0"/>
              </a:rPr>
              <a:t>Arrow functions</a:t>
            </a:r>
            <a:endParaRPr lang="en-US" sz="3600" dirty="0">
              <a:latin typeface="Proxima Nova Black" panose="02000506030000020004" pitchFamily="2" charset="0"/>
              <a:cs typeface="Arial" panose="020B0604020202020204" pitchFamily="34" charset="0"/>
            </a:endParaRPr>
          </a:p>
        </p:txBody>
      </p:sp>
      <p:sp>
        <p:nvSpPr>
          <p:cNvPr id="4" name="Rectangle 2"/>
          <p:cNvSpPr>
            <a:spLocks noChangeArrowheads="1"/>
          </p:cNvSpPr>
          <p:nvPr/>
        </p:nvSpPr>
        <p:spPr bwMode="auto">
          <a:xfrm>
            <a:off x="214509" y="4337080"/>
            <a:ext cx="6136616"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r>
              <a:rPr lang="en-US" sz="2200" u="sng" dirty="0">
                <a:cs typeface="Arial" pitchFamily="34" charset="0"/>
              </a:rPr>
              <a:t>Arrow-function with several arguments</a:t>
            </a:r>
            <a:endParaRPr lang="ru-RU" sz="2200" u="sng" dirty="0">
              <a:solidFill>
                <a:schemeClr val="tx1"/>
              </a:solidFill>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lang="ru-RU" sz="1800" b="1" dirty="0">
              <a:solidFill>
                <a:schemeClr val="tx1"/>
              </a:solidFill>
              <a:latin typeface="Arial" pitchFamily="34"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err="1">
                <a:ln>
                  <a:noFill/>
                </a:ln>
                <a:solidFill>
                  <a:srgbClr val="0070C0"/>
                </a:solidFill>
                <a:effectLst/>
                <a:latin typeface="Consolas" pitchFamily="49" charset="0"/>
                <a:cs typeface="Consolas" pitchFamily="49" charset="0"/>
              </a:rPr>
              <a:t>const</a:t>
            </a:r>
            <a:r>
              <a:rPr kumimoji="0" lang="ru-RU" sz="1800" i="0" u="none" strike="noStrike" cap="none" normalizeH="0" baseline="0" dirty="0">
                <a:ln>
                  <a:noFill/>
                </a:ln>
                <a:solidFill>
                  <a:srgbClr val="0070C0"/>
                </a:solidFill>
                <a:effectLst/>
                <a:latin typeface="Consolas" pitchFamily="49" charset="0"/>
                <a:cs typeface="Consolas" pitchFamily="49" charset="0"/>
              </a:rPr>
              <a:t> </a:t>
            </a:r>
            <a:r>
              <a:rPr kumimoji="0" lang="ru-RU" sz="1800" i="0" u="none" strike="noStrike" cap="none" normalizeH="0" baseline="0" dirty="0" err="1">
                <a:ln>
                  <a:noFill/>
                </a:ln>
                <a:solidFill>
                  <a:schemeClr val="tx1"/>
                </a:solidFill>
                <a:effectLst/>
                <a:latin typeface="Consolas" pitchFamily="49" charset="0"/>
                <a:cs typeface="Consolas" pitchFamily="49" charset="0"/>
              </a:rPr>
              <a:t>sum</a:t>
            </a:r>
            <a:r>
              <a:rPr kumimoji="0" lang="ru-RU" sz="1800" i="0" u="none" strike="noStrike" cap="none" normalizeH="0" baseline="0" dirty="0">
                <a:ln>
                  <a:noFill/>
                </a:ln>
                <a:solidFill>
                  <a:schemeClr val="tx1"/>
                </a:solidFill>
                <a:effectLst/>
                <a:latin typeface="Consolas" pitchFamily="49" charset="0"/>
                <a:cs typeface="Consolas" pitchFamily="49" charset="0"/>
              </a:rPr>
              <a:t> = </a:t>
            </a:r>
            <a:r>
              <a:rPr kumimoji="0" lang="ru-RU" sz="1800" b="1" i="0" u="none" strike="noStrike" cap="none" normalizeH="0" baseline="0" dirty="0">
                <a:ln>
                  <a:noFill/>
                </a:ln>
                <a:solidFill>
                  <a:srgbClr val="7030A0"/>
                </a:solidFill>
                <a:effectLst/>
                <a:latin typeface="Consolas" pitchFamily="49" charset="0"/>
                <a:cs typeface="Consolas" pitchFamily="49" charset="0"/>
              </a:rPr>
              <a:t>(</a:t>
            </a:r>
            <a:r>
              <a:rPr kumimoji="0" lang="ru-RU" sz="1800" b="1" i="0" u="none" strike="noStrike" cap="none" normalizeH="0" baseline="0" dirty="0" err="1">
                <a:ln>
                  <a:noFill/>
                </a:ln>
                <a:solidFill>
                  <a:srgbClr val="7030A0"/>
                </a:solidFill>
                <a:effectLst/>
                <a:latin typeface="Consolas" pitchFamily="49" charset="0"/>
                <a:cs typeface="Consolas" pitchFamily="49" charset="0"/>
              </a:rPr>
              <a:t>a,b</a:t>
            </a:r>
            <a:r>
              <a:rPr kumimoji="0" lang="ru-RU" sz="1800" b="1" i="0" u="none" strike="noStrike" cap="none" normalizeH="0" baseline="0" dirty="0">
                <a:ln>
                  <a:noFill/>
                </a:ln>
                <a:solidFill>
                  <a:srgbClr val="7030A0"/>
                </a:solidFill>
                <a:effectLst/>
                <a:latin typeface="Consolas" pitchFamily="49" charset="0"/>
                <a:cs typeface="Consolas" pitchFamily="49" charset="0"/>
              </a:rPr>
              <a:t>) =&gt; a + b</a:t>
            </a:r>
            <a:r>
              <a:rPr kumimoji="0" lang="ru-RU" sz="1800" b="1" i="0" u="none" strike="noStrike" cap="none" normalizeH="0" baseline="0" dirty="0">
                <a:ln>
                  <a:noFill/>
                </a:ln>
                <a:solidFill>
                  <a:schemeClr val="tx1"/>
                </a:solidFill>
                <a:effectLst/>
                <a:latin typeface="Consolas" pitchFamily="49" charset="0"/>
                <a:cs typeface="Consolas" pitchFamily="49" charset="0"/>
              </a:rPr>
              <a:t>; </a:t>
            </a:r>
          </a:p>
          <a:p>
            <a:pPr marL="0" marR="0" lvl="0" indent="0" algn="l" defTabSz="914400" rtl="0" eaLnBrk="1" fontAlgn="base" latinLnBrk="0" hangingPunct="1">
              <a:lnSpc>
                <a:spcPct val="100000"/>
              </a:lnSpc>
              <a:spcBef>
                <a:spcPct val="0"/>
              </a:spcBef>
              <a:spcAft>
                <a:spcPct val="0"/>
              </a:spcAft>
              <a:buClrTx/>
              <a:buSzTx/>
              <a:buFontTx/>
              <a:buNone/>
              <a:tabLst/>
            </a:pPr>
            <a:r>
              <a:rPr kumimoji="0" lang="ru-RU" sz="1800" b="0" i="0" u="none" strike="noStrike" cap="none" normalizeH="0" baseline="0" dirty="0">
                <a:ln>
                  <a:noFill/>
                </a:ln>
                <a:solidFill>
                  <a:schemeClr val="tx1"/>
                </a:solidFill>
                <a:effectLst/>
                <a:latin typeface="Consolas" pitchFamily="49" charset="0"/>
                <a:cs typeface="Consolas" pitchFamily="49" charset="0"/>
              </a:rPr>
              <a:t>// </a:t>
            </a:r>
            <a:r>
              <a:rPr kumimoji="0" lang="en-US" sz="1800" b="0" i="0" u="none" strike="noStrike" cap="none" normalizeH="0" baseline="0" dirty="0">
                <a:ln>
                  <a:noFill/>
                </a:ln>
                <a:solidFill>
                  <a:schemeClr val="tx1"/>
                </a:solidFill>
                <a:effectLst/>
                <a:latin typeface="Consolas" pitchFamily="49" charset="0"/>
                <a:cs typeface="Consolas" pitchFamily="49" charset="0"/>
              </a:rPr>
              <a:t>ES5 analog</a:t>
            </a:r>
            <a:endParaRPr kumimoji="0" lang="ru-RU" sz="1800" b="0" i="0" u="none" strike="noStrike" cap="none" normalizeH="0" baseline="0" dirty="0">
              <a:ln>
                <a:noFill/>
              </a:ln>
              <a:solidFill>
                <a:schemeClr val="tx1"/>
              </a:solidFill>
              <a:effectLst/>
              <a:latin typeface="Consolas" pitchFamily="49" charset="0"/>
              <a:cs typeface="Consolas" pitchFamily="49"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ru-RU" sz="1800" b="0" i="0" u="none" strike="noStrike" cap="none" normalizeH="0" baseline="0" dirty="0">
                <a:ln>
                  <a:noFill/>
                </a:ln>
                <a:solidFill>
                  <a:schemeClr val="tx1"/>
                </a:solidFill>
                <a:effectLst/>
                <a:latin typeface="Consolas" pitchFamily="49" charset="0"/>
                <a:cs typeface="Consolas" pitchFamily="49" charset="0"/>
              </a:rPr>
              <a:t>// </a:t>
            </a:r>
            <a:r>
              <a:rPr kumimoji="0" lang="ru-RU" sz="1800" b="0" i="0" u="none" strike="noStrike" cap="none" normalizeH="0" baseline="0" dirty="0" err="1">
                <a:ln>
                  <a:noFill/>
                </a:ln>
                <a:solidFill>
                  <a:schemeClr val="tx1"/>
                </a:solidFill>
                <a:effectLst/>
                <a:latin typeface="Consolas" pitchFamily="49" charset="0"/>
                <a:cs typeface="Consolas" pitchFamily="49" charset="0"/>
              </a:rPr>
              <a:t>let</a:t>
            </a:r>
            <a:r>
              <a:rPr kumimoji="0" lang="ru-RU" sz="1800" b="0" i="0" u="none" strike="noStrike" cap="none" normalizeH="0" baseline="0" dirty="0">
                <a:ln>
                  <a:noFill/>
                </a:ln>
                <a:solidFill>
                  <a:schemeClr val="tx1"/>
                </a:solidFill>
                <a:effectLst/>
                <a:latin typeface="Consolas" pitchFamily="49" charset="0"/>
                <a:cs typeface="Consolas" pitchFamily="49" charset="0"/>
              </a:rPr>
              <a:t> </a:t>
            </a:r>
            <a:r>
              <a:rPr kumimoji="0" lang="ru-RU" sz="1800" b="0" i="0" u="none" strike="noStrike" cap="none" normalizeH="0" baseline="0" dirty="0" err="1">
                <a:ln>
                  <a:noFill/>
                </a:ln>
                <a:solidFill>
                  <a:schemeClr val="tx1"/>
                </a:solidFill>
                <a:effectLst/>
                <a:latin typeface="Consolas" pitchFamily="49" charset="0"/>
                <a:cs typeface="Consolas" pitchFamily="49" charset="0"/>
              </a:rPr>
              <a:t>sum</a:t>
            </a:r>
            <a:r>
              <a:rPr kumimoji="0" lang="ru-RU" sz="1800" b="0" i="0" u="none" strike="noStrike" cap="none" normalizeH="0" baseline="0" dirty="0">
                <a:ln>
                  <a:noFill/>
                </a:ln>
                <a:solidFill>
                  <a:schemeClr val="tx1"/>
                </a:solidFill>
                <a:effectLst/>
                <a:latin typeface="Consolas" pitchFamily="49" charset="0"/>
                <a:cs typeface="Consolas" pitchFamily="49" charset="0"/>
              </a:rPr>
              <a:t> = </a:t>
            </a:r>
            <a:r>
              <a:rPr kumimoji="0" lang="ru-RU" sz="1800" b="0" i="0" u="none" strike="noStrike" cap="none" normalizeH="0" baseline="0" dirty="0" err="1">
                <a:ln>
                  <a:noFill/>
                </a:ln>
                <a:solidFill>
                  <a:schemeClr val="tx1"/>
                </a:solidFill>
                <a:effectLst/>
                <a:latin typeface="Consolas" pitchFamily="49" charset="0"/>
                <a:cs typeface="Consolas" pitchFamily="49" charset="0"/>
              </a:rPr>
              <a:t>function</a:t>
            </a:r>
            <a:r>
              <a:rPr kumimoji="0" lang="ru-RU" sz="1800" b="0" i="0" u="none" strike="noStrike" cap="none" normalizeH="0" baseline="0" dirty="0">
                <a:ln>
                  <a:noFill/>
                </a:ln>
                <a:solidFill>
                  <a:schemeClr val="tx1"/>
                </a:solidFill>
                <a:effectLst/>
                <a:latin typeface="Consolas" pitchFamily="49" charset="0"/>
                <a:cs typeface="Consolas" pitchFamily="49" charset="0"/>
              </a:rPr>
              <a:t>(a, b) { </a:t>
            </a:r>
            <a:r>
              <a:rPr kumimoji="0" lang="ru-RU" sz="1800" b="0" i="0" u="none" strike="noStrike" cap="none" normalizeH="0" baseline="0" dirty="0" err="1">
                <a:ln>
                  <a:noFill/>
                </a:ln>
                <a:solidFill>
                  <a:schemeClr val="tx1"/>
                </a:solidFill>
                <a:effectLst/>
                <a:latin typeface="Consolas" pitchFamily="49" charset="0"/>
                <a:cs typeface="Consolas" pitchFamily="49" charset="0"/>
              </a:rPr>
              <a:t>return</a:t>
            </a:r>
            <a:r>
              <a:rPr kumimoji="0" lang="ru-RU" sz="1800" b="0" i="0" u="none" strike="noStrike" cap="none" normalizeH="0" baseline="0" dirty="0">
                <a:ln>
                  <a:noFill/>
                </a:ln>
                <a:solidFill>
                  <a:schemeClr val="tx1"/>
                </a:solidFill>
                <a:effectLst/>
                <a:latin typeface="Consolas" pitchFamily="49" charset="0"/>
                <a:cs typeface="Consolas" pitchFamily="49" charset="0"/>
              </a:rPr>
              <a:t> a + b; }; </a:t>
            </a:r>
          </a:p>
          <a:p>
            <a:pPr marL="0" marR="0" lvl="0" indent="0" algn="l" defTabSz="914400" rtl="0" eaLnBrk="1" fontAlgn="base" latinLnBrk="0" hangingPunct="1">
              <a:lnSpc>
                <a:spcPct val="100000"/>
              </a:lnSpc>
              <a:spcBef>
                <a:spcPct val="0"/>
              </a:spcBef>
              <a:spcAft>
                <a:spcPct val="0"/>
              </a:spcAft>
              <a:buClrTx/>
              <a:buSzTx/>
              <a:buFontTx/>
              <a:buNone/>
              <a:tabLst/>
            </a:pPr>
            <a:r>
              <a:rPr kumimoji="0" lang="ru-RU" sz="1800" i="0" u="none" strike="noStrike" cap="none" normalizeH="0" baseline="0" dirty="0" err="1">
                <a:ln>
                  <a:noFill/>
                </a:ln>
                <a:solidFill>
                  <a:srgbClr val="0070C0"/>
                </a:solidFill>
                <a:effectLst/>
                <a:latin typeface="Consolas" pitchFamily="49" charset="0"/>
                <a:cs typeface="Consolas" pitchFamily="49" charset="0"/>
              </a:rPr>
              <a:t>alert</a:t>
            </a:r>
            <a:r>
              <a:rPr kumimoji="0" lang="ru-RU" sz="1800" i="0" u="none" strike="noStrike" cap="none" normalizeH="0" baseline="0" dirty="0">
                <a:ln>
                  <a:noFill/>
                </a:ln>
                <a:solidFill>
                  <a:schemeClr val="tx1"/>
                </a:solidFill>
                <a:effectLst/>
                <a:latin typeface="Consolas" pitchFamily="49" charset="0"/>
                <a:cs typeface="Consolas" pitchFamily="49" charset="0"/>
              </a:rPr>
              <a:t>( </a:t>
            </a:r>
            <a:r>
              <a:rPr kumimoji="0" lang="ru-RU" sz="1800" i="0" u="none" strike="noStrike" cap="none" normalizeH="0" baseline="0" dirty="0" err="1">
                <a:ln>
                  <a:noFill/>
                </a:ln>
                <a:solidFill>
                  <a:schemeClr val="tx1"/>
                </a:solidFill>
                <a:effectLst/>
                <a:latin typeface="Consolas" pitchFamily="49" charset="0"/>
                <a:cs typeface="Consolas" pitchFamily="49" charset="0"/>
              </a:rPr>
              <a:t>sum</a:t>
            </a:r>
            <a:r>
              <a:rPr kumimoji="0" lang="ru-RU" sz="1800" i="0" u="none" strike="noStrike" cap="none" normalizeH="0" baseline="0" dirty="0">
                <a:ln>
                  <a:noFill/>
                </a:ln>
                <a:solidFill>
                  <a:schemeClr val="tx1"/>
                </a:solidFill>
                <a:effectLst/>
                <a:latin typeface="Consolas" pitchFamily="49" charset="0"/>
                <a:cs typeface="Consolas" pitchFamily="49" charset="0"/>
              </a:rPr>
              <a:t>(1, 2) ); // 3 </a:t>
            </a:r>
          </a:p>
        </p:txBody>
      </p:sp>
      <p:sp>
        <p:nvSpPr>
          <p:cNvPr id="5" name="Rectangle 3"/>
          <p:cNvSpPr>
            <a:spLocks noChangeArrowheads="1"/>
          </p:cNvSpPr>
          <p:nvPr/>
        </p:nvSpPr>
        <p:spPr bwMode="auto">
          <a:xfrm>
            <a:off x="6862607" y="4349116"/>
            <a:ext cx="5630067"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lang="en-US" sz="2200" u="sng" dirty="0">
                <a:cs typeface="Arial" pitchFamily="34" charset="0"/>
              </a:rPr>
              <a:t>Arrow-function as a callback</a:t>
            </a:r>
            <a:endParaRPr kumimoji="0" lang="en-US" sz="2200" i="0" u="sng" strike="noStrike" cap="none" normalizeH="0" baseline="0" dirty="0">
              <a:ln>
                <a:noFill/>
              </a:ln>
              <a:solidFill>
                <a:schemeClr val="tx1"/>
              </a:solidFill>
              <a:effectLst/>
              <a:latin typeface="+mn-lt"/>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ru-RU" sz="1800" i="0" u="sng" strike="noStrike" cap="none" normalizeH="0" baseline="0" dirty="0">
              <a:ln>
                <a:noFill/>
              </a:ln>
              <a:solidFill>
                <a:schemeClr val="tx1"/>
              </a:solidFill>
              <a:effectLst/>
              <a:latin typeface="+mn-lt"/>
              <a:cs typeface="Arial" pitchFamily="34" charset="0"/>
            </a:endParaRPr>
          </a:p>
          <a:p>
            <a:pPr lvl="0" fontAlgn="base">
              <a:spcBef>
                <a:spcPct val="0"/>
              </a:spcBef>
              <a:spcAft>
                <a:spcPct val="0"/>
              </a:spcAft>
            </a:pPr>
            <a:r>
              <a:rPr lang="en-US" dirty="0" err="1">
                <a:solidFill>
                  <a:srgbClr val="0070C0"/>
                </a:solidFill>
                <a:latin typeface="Consolas" pitchFamily="49" charset="0"/>
                <a:cs typeface="Consolas" pitchFamily="49" charset="0"/>
              </a:rPr>
              <a:t>const</a:t>
            </a:r>
            <a:r>
              <a:rPr kumimoji="0" lang="ru-RU" sz="1800" i="0" u="none" strike="noStrike" cap="none" normalizeH="0" baseline="0" dirty="0">
                <a:ln>
                  <a:noFill/>
                </a:ln>
                <a:solidFill>
                  <a:srgbClr val="0070C0"/>
                </a:solidFill>
                <a:effectLst/>
                <a:latin typeface="Consolas" pitchFamily="49" charset="0"/>
                <a:cs typeface="Consolas" pitchFamily="49" charset="0"/>
              </a:rPr>
              <a:t> </a:t>
            </a:r>
            <a:r>
              <a:rPr kumimoji="0" lang="ru-RU" sz="1800" i="0" u="none" strike="noStrike" cap="none" normalizeH="0" baseline="0" dirty="0" err="1">
                <a:ln>
                  <a:noFill/>
                </a:ln>
                <a:solidFill>
                  <a:schemeClr val="tx1"/>
                </a:solidFill>
                <a:effectLst/>
                <a:latin typeface="Consolas" pitchFamily="49" charset="0"/>
                <a:cs typeface="Consolas" pitchFamily="49" charset="0"/>
              </a:rPr>
              <a:t>arr</a:t>
            </a:r>
            <a:r>
              <a:rPr kumimoji="0" lang="ru-RU" sz="1800" i="0" u="none" strike="noStrike" cap="none" normalizeH="0" baseline="0" dirty="0">
                <a:ln>
                  <a:noFill/>
                </a:ln>
                <a:solidFill>
                  <a:schemeClr val="tx1"/>
                </a:solidFill>
                <a:effectLst/>
                <a:latin typeface="Consolas" pitchFamily="49" charset="0"/>
                <a:cs typeface="Consolas" pitchFamily="49" charset="0"/>
              </a:rPr>
              <a:t> = [5, 8, 3]; </a:t>
            </a:r>
          </a:p>
          <a:p>
            <a:pPr lvl="0" fontAlgn="base">
              <a:spcBef>
                <a:spcPct val="0"/>
              </a:spcBef>
              <a:spcAft>
                <a:spcPct val="0"/>
              </a:spcAft>
            </a:pPr>
            <a:r>
              <a:rPr lang="en-US" dirty="0" err="1">
                <a:solidFill>
                  <a:srgbClr val="0070C0"/>
                </a:solidFill>
                <a:latin typeface="Consolas" pitchFamily="49" charset="0"/>
                <a:cs typeface="Consolas" pitchFamily="49" charset="0"/>
              </a:rPr>
              <a:t>const</a:t>
            </a:r>
            <a:r>
              <a:rPr kumimoji="0" lang="ru-RU" sz="1800" i="0" u="none" strike="noStrike" cap="none" normalizeH="0" baseline="0" dirty="0">
                <a:ln>
                  <a:noFill/>
                </a:ln>
                <a:solidFill>
                  <a:srgbClr val="0070C0"/>
                </a:solidFill>
                <a:effectLst/>
                <a:latin typeface="Consolas" pitchFamily="49" charset="0"/>
                <a:cs typeface="Consolas" pitchFamily="49" charset="0"/>
              </a:rPr>
              <a:t> </a:t>
            </a:r>
            <a:r>
              <a:rPr kumimoji="0" lang="ru-RU" sz="1800" i="0" u="none" strike="noStrike" cap="none" normalizeH="0" baseline="0" dirty="0" err="1">
                <a:ln>
                  <a:noFill/>
                </a:ln>
                <a:solidFill>
                  <a:schemeClr val="tx1"/>
                </a:solidFill>
                <a:effectLst/>
                <a:latin typeface="Consolas" pitchFamily="49" charset="0"/>
                <a:cs typeface="Consolas" pitchFamily="49" charset="0"/>
              </a:rPr>
              <a:t>sorted</a:t>
            </a:r>
            <a:r>
              <a:rPr kumimoji="0" lang="ru-RU" sz="1800" i="0" u="none" strike="noStrike" cap="none" normalizeH="0" baseline="0" dirty="0">
                <a:ln>
                  <a:noFill/>
                </a:ln>
                <a:solidFill>
                  <a:schemeClr val="tx1"/>
                </a:solidFill>
                <a:effectLst/>
                <a:latin typeface="Consolas" pitchFamily="49" charset="0"/>
                <a:cs typeface="Consolas" pitchFamily="49" charset="0"/>
              </a:rPr>
              <a:t> = </a:t>
            </a:r>
            <a:r>
              <a:rPr kumimoji="0" lang="ru-RU" sz="1800" i="0" u="none" strike="noStrike" cap="none" normalizeH="0" baseline="0" dirty="0" err="1">
                <a:ln>
                  <a:noFill/>
                </a:ln>
                <a:solidFill>
                  <a:schemeClr val="tx1"/>
                </a:solidFill>
                <a:effectLst/>
                <a:latin typeface="Consolas" pitchFamily="49" charset="0"/>
                <a:cs typeface="Consolas" pitchFamily="49" charset="0"/>
              </a:rPr>
              <a:t>arr.</a:t>
            </a:r>
            <a:r>
              <a:rPr kumimoji="0" lang="ru-RU" sz="1800" i="0" u="none" strike="noStrike" cap="none" normalizeH="0" baseline="0" dirty="0" err="1">
                <a:ln>
                  <a:noFill/>
                </a:ln>
                <a:solidFill>
                  <a:srgbClr val="0070C0"/>
                </a:solidFill>
                <a:effectLst/>
                <a:latin typeface="Consolas" pitchFamily="49" charset="0"/>
                <a:cs typeface="Consolas" pitchFamily="49" charset="0"/>
              </a:rPr>
              <a:t>sort</a:t>
            </a:r>
            <a:r>
              <a:rPr kumimoji="0" lang="ru-RU" sz="1800" i="0" u="none" strike="noStrike" cap="none" normalizeH="0" baseline="0" dirty="0">
                <a:ln>
                  <a:noFill/>
                </a:ln>
                <a:solidFill>
                  <a:schemeClr val="tx1"/>
                </a:solidFill>
                <a:effectLst/>
                <a:latin typeface="Consolas" pitchFamily="49" charset="0"/>
                <a:cs typeface="Consolas" pitchFamily="49" charset="0"/>
              </a:rPr>
              <a:t>( </a:t>
            </a:r>
            <a:r>
              <a:rPr kumimoji="0" lang="ru-RU" sz="1800" b="1" i="0" u="none" strike="noStrike" cap="none" normalizeH="0" baseline="0" dirty="0">
                <a:ln>
                  <a:noFill/>
                </a:ln>
                <a:solidFill>
                  <a:srgbClr val="7030A0"/>
                </a:solidFill>
                <a:effectLst/>
                <a:latin typeface="Consolas" pitchFamily="49" charset="0"/>
                <a:cs typeface="Consolas" pitchFamily="49" charset="0"/>
              </a:rPr>
              <a:t>(</a:t>
            </a:r>
            <a:r>
              <a:rPr kumimoji="0" lang="ru-RU" sz="1800" b="1" i="0" u="none" strike="noStrike" cap="none" normalizeH="0" baseline="0" dirty="0" err="1">
                <a:ln>
                  <a:noFill/>
                </a:ln>
                <a:solidFill>
                  <a:srgbClr val="7030A0"/>
                </a:solidFill>
                <a:effectLst/>
                <a:latin typeface="Consolas" pitchFamily="49" charset="0"/>
                <a:cs typeface="Consolas" pitchFamily="49" charset="0"/>
              </a:rPr>
              <a:t>a,b</a:t>
            </a:r>
            <a:r>
              <a:rPr kumimoji="0" lang="ru-RU" sz="1800" b="1" i="0" u="none" strike="noStrike" cap="none" normalizeH="0" baseline="0" dirty="0">
                <a:ln>
                  <a:noFill/>
                </a:ln>
                <a:solidFill>
                  <a:srgbClr val="7030A0"/>
                </a:solidFill>
                <a:effectLst/>
                <a:latin typeface="Consolas" pitchFamily="49" charset="0"/>
                <a:cs typeface="Consolas" pitchFamily="49" charset="0"/>
              </a:rPr>
              <a:t>) =&gt; a - b </a:t>
            </a:r>
            <a:r>
              <a:rPr kumimoji="0" lang="ru-RU" sz="1800" i="0" u="none" strike="noStrike" cap="none" normalizeH="0" baseline="0" dirty="0">
                <a:ln>
                  <a:noFill/>
                </a:ln>
                <a:solidFill>
                  <a:schemeClr val="tx1"/>
                </a:solidFill>
                <a:effectLst/>
                <a:latin typeface="Consolas" pitchFamily="49" charset="0"/>
                <a:cs typeface="Consolas" pitchFamily="49" charset="0"/>
              </a:rPr>
              <a:t>); </a:t>
            </a:r>
          </a:p>
          <a:p>
            <a:pPr marL="0" marR="0" lvl="0" indent="0" algn="l" defTabSz="914400" rtl="0" eaLnBrk="1" fontAlgn="base" latinLnBrk="0" hangingPunct="1">
              <a:lnSpc>
                <a:spcPct val="100000"/>
              </a:lnSpc>
              <a:spcBef>
                <a:spcPct val="0"/>
              </a:spcBef>
              <a:spcAft>
                <a:spcPct val="0"/>
              </a:spcAft>
              <a:buClrTx/>
              <a:buSzTx/>
              <a:buFontTx/>
              <a:buNone/>
              <a:tabLst/>
            </a:pPr>
            <a:r>
              <a:rPr kumimoji="0" lang="ru-RU" sz="1800" i="0" u="none" strike="noStrike" cap="none" normalizeH="0" baseline="0" dirty="0" err="1">
                <a:ln>
                  <a:noFill/>
                </a:ln>
                <a:solidFill>
                  <a:srgbClr val="0070C0"/>
                </a:solidFill>
                <a:effectLst/>
                <a:latin typeface="Consolas" pitchFamily="49" charset="0"/>
                <a:cs typeface="Consolas" pitchFamily="49" charset="0"/>
              </a:rPr>
              <a:t>alert</a:t>
            </a:r>
            <a:r>
              <a:rPr kumimoji="0" lang="ru-RU" sz="1800" i="0" u="none" strike="noStrike" cap="none" normalizeH="0" baseline="0" dirty="0">
                <a:ln>
                  <a:noFill/>
                </a:ln>
                <a:solidFill>
                  <a:schemeClr val="tx1"/>
                </a:solidFill>
                <a:effectLst/>
                <a:latin typeface="Consolas" pitchFamily="49" charset="0"/>
                <a:cs typeface="Consolas" pitchFamily="49" charset="0"/>
              </a:rPr>
              <a:t>(</a:t>
            </a:r>
            <a:r>
              <a:rPr kumimoji="0" lang="ru-RU" sz="1800" i="0" u="none" strike="noStrike" cap="none" normalizeH="0" baseline="0" dirty="0" err="1">
                <a:ln>
                  <a:noFill/>
                </a:ln>
                <a:solidFill>
                  <a:schemeClr val="tx1"/>
                </a:solidFill>
                <a:effectLst/>
                <a:latin typeface="Consolas" pitchFamily="49" charset="0"/>
                <a:cs typeface="Consolas" pitchFamily="49" charset="0"/>
              </a:rPr>
              <a:t>sorted</a:t>
            </a:r>
            <a:r>
              <a:rPr kumimoji="0" lang="ru-RU" sz="1800" i="0" u="none" strike="noStrike" cap="none" normalizeH="0" baseline="0" dirty="0">
                <a:ln>
                  <a:noFill/>
                </a:ln>
                <a:solidFill>
                  <a:schemeClr val="tx1"/>
                </a:solidFill>
                <a:effectLst/>
                <a:latin typeface="Consolas" pitchFamily="49" charset="0"/>
                <a:cs typeface="Consolas" pitchFamily="49" charset="0"/>
              </a:rPr>
              <a:t>); // 3, 5, 8 </a:t>
            </a:r>
          </a:p>
        </p:txBody>
      </p:sp>
    </p:spTree>
    <p:extLst>
      <p:ext uri="{BB962C8B-B14F-4D97-AF65-F5344CB8AC3E}">
        <p14:creationId xmlns:p14="http://schemas.microsoft.com/office/powerpoint/2010/main" val="3988649640"/>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Props1.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3.xml><?xml version="1.0" encoding="utf-8"?>
<ds:datastoreItem xmlns:ds="http://schemas.openxmlformats.org/officeDocument/2006/customXml" ds:itemID="{B3A1340B-3A1B-4156-ADE3-51DF6C2C795D}">
  <ds:schemaRefs>
    <ds:schemaRef ds:uri="835f28f2-30f1-4728-84d2-86d96e143488"/>
    <ds:schemaRef ds:uri="http://www.w3.org/XML/1998/namespace"/>
    <ds:schemaRef ds:uri="http://schemas.microsoft.com/office/2006/metadata/properties"/>
    <ds:schemaRef ds:uri="http://purl.org/dc/dcmitype/"/>
    <ds:schemaRef ds:uri="http://schemas.openxmlformats.org/package/2006/metadata/core-properties"/>
    <ds:schemaRef ds:uri="http://purl.org/dc/elements/1.1/"/>
    <ds:schemaRef ds:uri="http://purl.org/dc/terms/"/>
    <ds:schemaRef ds:uri="http://schemas.microsoft.com/office/2006/documentManagement/types"/>
    <ds:schemaRef ds:uri="http://schemas.microsoft.com/office/infopath/2007/PartnerControls"/>
    <ds:schemaRef ds:uri="341e6018-ac0a-4dfb-8409-db9e0d25502e"/>
  </ds:schemaRefs>
</ds:datastoreItem>
</file>

<file path=docProps/app.xml><?xml version="1.0" encoding="utf-8"?>
<Properties xmlns="http://schemas.openxmlformats.org/officeDocument/2006/extended-properties" xmlns:vt="http://schemas.openxmlformats.org/officeDocument/2006/docPropsVTypes">
  <Template>Template-MM-02-JAN-2018</Template>
  <TotalTime>0</TotalTime>
  <Words>3778</Words>
  <Application>Microsoft Office PowerPoint</Application>
  <PresentationFormat>Widescreen</PresentationFormat>
  <Paragraphs>389</Paragraphs>
  <Slides>29</Slides>
  <Notes>26</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29</vt:i4>
      </vt:variant>
    </vt:vector>
  </HeadingPairs>
  <TitlesOfParts>
    <vt:vector size="41" baseType="lpstr">
      <vt:lpstr>Calibri Light</vt:lpstr>
      <vt:lpstr>Consolas</vt:lpstr>
      <vt:lpstr>Segoe UI</vt:lpstr>
      <vt:lpstr>Arial</vt:lpstr>
      <vt:lpstr>Courier New</vt:lpstr>
      <vt:lpstr>Calibri</vt:lpstr>
      <vt:lpstr>Open Sans</vt:lpstr>
      <vt:lpstr>Proxima Nova Black</vt:lpstr>
      <vt:lpstr>Tahoma</vt:lpstr>
      <vt:lpstr>Wingdings</vt:lpstr>
      <vt:lpstr>DARK THEME</vt:lpstr>
      <vt:lpstr>LIGHT-THEME</vt:lpstr>
      <vt:lpstr> ECMAScript 2015 (ES6)</vt:lpstr>
      <vt:lpstr>Agenda </vt:lpstr>
      <vt:lpstr>What is ECMAScript 6?</vt:lpstr>
      <vt:lpstr>What is new in ECMASCRIPT 2015?</vt:lpstr>
      <vt:lpstr>babel.js</vt:lpstr>
      <vt:lpstr>let and const</vt:lpstr>
      <vt:lpstr>let and const</vt:lpstr>
      <vt:lpstr>Template Literals</vt:lpstr>
      <vt:lpstr>Arrow functions</vt:lpstr>
      <vt:lpstr>Arrow functions do not have their own this</vt:lpstr>
      <vt:lpstr>Spread operator</vt:lpstr>
      <vt:lpstr>rest parameters</vt:lpstr>
      <vt:lpstr>Destructuring</vt:lpstr>
      <vt:lpstr>Destructuring with spread operator</vt:lpstr>
      <vt:lpstr>Destructuring. Objects</vt:lpstr>
      <vt:lpstr>Destructuring in functions parameters</vt:lpstr>
      <vt:lpstr>Symbol</vt:lpstr>
      <vt:lpstr>Symbol. "Hidden" properties</vt:lpstr>
      <vt:lpstr>Symbol usage</vt:lpstr>
      <vt:lpstr>Iterator</vt:lpstr>
      <vt:lpstr>Explicit Iterator Call</vt:lpstr>
      <vt:lpstr>PowerPoint Presentation</vt:lpstr>
      <vt:lpstr>Collections. Set</vt:lpstr>
      <vt:lpstr>Collections. Set. Iterator</vt:lpstr>
      <vt:lpstr>Collections. Map</vt:lpstr>
      <vt:lpstr>Collections. Map</vt:lpstr>
      <vt:lpstr>Collections. Iteration over Map </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Oleh O. Ivaniuk</cp:lastModifiedBy>
  <cp:revision>775</cp:revision>
  <dcterms:created xsi:type="dcterms:W3CDTF">2018-03-13T18:17:09Z</dcterms:created>
  <dcterms:modified xsi:type="dcterms:W3CDTF">2020-06-21T12:34:13Z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